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12" r:id="rId2"/>
    <p:sldId id="395" r:id="rId3"/>
    <p:sldId id="443" r:id="rId4"/>
    <p:sldId id="418" r:id="rId5"/>
    <p:sldId id="446" r:id="rId6"/>
    <p:sldId id="433" r:id="rId7"/>
    <p:sldId id="440" r:id="rId8"/>
    <p:sldId id="441" r:id="rId9"/>
    <p:sldId id="442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37" r:id="rId19"/>
    <p:sldId id="434" r:id="rId20"/>
    <p:sldId id="402" r:id="rId21"/>
    <p:sldId id="403" r:id="rId22"/>
    <p:sldId id="427" r:id="rId23"/>
  </p:sldIdLst>
  <p:sldSz cx="9144000" cy="6858000" type="screen4x3"/>
  <p:notesSz cx="6669088" cy="9928225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oborová Alena Mgr." initials="ŠAM" lastIdx="1" clrIdx="0">
    <p:extLst>
      <p:ext uri="{19B8F6BF-5375-455C-9EA6-DF929625EA0E}">
        <p15:presenceInfo xmlns:p15="http://schemas.microsoft.com/office/powerpoint/2012/main" userId="S-1-5-21-1801674531-2146709945-725345543-35318" providerId="AD"/>
      </p:ext>
    </p:extLst>
  </p:cmAuthor>
  <p:cmAuthor id="2" name="Petr Radim Ing." initials="PRI" lastIdx="2" clrIdx="1">
    <p:extLst>
      <p:ext uri="{19B8F6BF-5375-455C-9EA6-DF929625EA0E}">
        <p15:presenceInfo xmlns:p15="http://schemas.microsoft.com/office/powerpoint/2012/main" userId="S-1-5-21-1801674531-2146709945-725345543-352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121"/>
    <a:srgbClr val="215112"/>
    <a:srgbClr val="F36523"/>
    <a:srgbClr val="034A31"/>
    <a:srgbClr val="F5FBAB"/>
    <a:srgbClr val="FFE781"/>
    <a:srgbClr val="00FF00"/>
    <a:srgbClr val="9AB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30" autoAdjust="0"/>
  </p:normalViewPr>
  <p:slideViewPr>
    <p:cSldViewPr>
      <p:cViewPr varScale="1">
        <p:scale>
          <a:sx n="72" d="100"/>
          <a:sy n="72" d="100"/>
        </p:scale>
        <p:origin x="15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74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fld id="{CE5FBDE2-885C-4726-B443-C9322E5756F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378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algn="l" defTabSz="949325">
              <a:defRPr sz="1300"/>
            </a:lvl1pPr>
          </a:lstStyle>
          <a:p>
            <a:endParaRPr lang="cs-CZ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1" tIns="47415" rIns="94831" bIns="47415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fld id="{BB36FAEE-06C7-45A5-856D-D49D10ECC73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728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86567-1CC9-442D-8E41-DA223280D722}" type="slidenum">
              <a:rPr lang="cs-CZ"/>
              <a:pPr/>
              <a:t>1</a:t>
            </a:fld>
            <a:endParaRPr lang="cs-CZ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6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pt_hlavni stra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6002829" cy="444216"/>
          </a:xfrm>
        </p:spPr>
        <p:txBody>
          <a:bodyPr anchor="t"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88000"/>
            <a:ext cx="7920000" cy="3960440"/>
          </a:xfrm>
        </p:spPr>
        <p:txBody>
          <a:bodyPr/>
          <a:lstStyle>
            <a:lvl1pPr algn="l">
              <a:defRPr sz="1600">
                <a:latin typeface="+mj-lt"/>
              </a:defRPr>
            </a:lvl1pPr>
            <a:lvl2pPr algn="l">
              <a:defRPr sz="1400">
                <a:latin typeface="+mj-lt"/>
              </a:defRPr>
            </a:lvl2pPr>
            <a:lvl3pPr algn="l">
              <a:defRPr sz="1400">
                <a:latin typeface="+mj-lt"/>
              </a:defRPr>
            </a:lvl3pPr>
            <a:lvl4pPr algn="l">
              <a:defRPr sz="1200">
                <a:latin typeface="+mj-lt"/>
              </a:defRPr>
            </a:lvl4pPr>
            <a:lvl5pPr algn="l">
              <a:defRPr sz="1100">
                <a:latin typeface="+mj-lt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 dirty="0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000" y="2204864"/>
            <a:ext cx="3978275" cy="3816424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2204864"/>
            <a:ext cx="3978275" cy="3816424"/>
          </a:xfrm>
        </p:spPr>
        <p:txBody>
          <a:bodyPr/>
          <a:lstStyle>
            <a:lvl1pPr>
              <a:defRPr sz="1600" b="0">
                <a:latin typeface="+mj-lt"/>
              </a:defRPr>
            </a:lvl1pPr>
            <a:lvl2pPr>
              <a:defRPr lang="cs-CZ" sz="1400" dirty="0" smtClean="0">
                <a:solidFill>
                  <a:srgbClr val="215112"/>
                </a:solidFill>
                <a:latin typeface="+mj-lt"/>
              </a:defRPr>
            </a:lvl2pPr>
            <a:lvl3pPr>
              <a:defRPr lang="cs-CZ" sz="1200" dirty="0" smtClean="0">
                <a:solidFill>
                  <a:schemeClr val="tx1"/>
                </a:solidFill>
                <a:latin typeface="+mj-lt"/>
              </a:defRPr>
            </a:lvl3pPr>
            <a:lvl4pPr>
              <a:defRPr lang="cs-CZ" sz="1100" dirty="0" smtClean="0">
                <a:solidFill>
                  <a:schemeClr val="tx1"/>
                </a:solidFill>
                <a:latin typeface="+mj-lt"/>
              </a:defRPr>
            </a:lvl4pPr>
            <a:lvl5pPr>
              <a:defRPr lang="cs-CZ" sz="1100" dirty="0">
                <a:solidFill>
                  <a:schemeClr val="tx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36523"/>
              </a:buClr>
              <a:buSzPct val="70000"/>
              <a:buFont typeface="Wingdings" pitchFamily="2" charset="2"/>
              <a:buChar char="n"/>
            </a:pPr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marL="2057400" lvl="4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85000"/>
              <a:buFont typeface="Wingdings" pitchFamily="2" charset="2"/>
            </a:pPr>
            <a:r>
              <a:rPr lang="cs-CZ" dirty="0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2213174"/>
            <a:ext cx="3741812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576" y="2852935"/>
            <a:ext cx="3741812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213174"/>
            <a:ext cx="3959423" cy="639762"/>
          </a:xfrm>
        </p:spPr>
        <p:txBody>
          <a:bodyPr anchor="b"/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3959423" cy="3168353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6000"/>
            <a:ext cx="7920000" cy="43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cs-CZ"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524000"/>
            <a:ext cx="8108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931863"/>
            <a:ext cx="35115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cs-CZ" dirty="0"/>
          </a:p>
        </p:txBody>
      </p:sp>
      <p:pic>
        <p:nvPicPr>
          <p:cNvPr id="14" name="Obrázek 13" descr="ppt_hlavni strana2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1511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90000"/>
        <a:buFont typeface="Wingdings" pitchFamily="2" charset="2"/>
        <a:defRPr sz="2400">
          <a:solidFill>
            <a:srgbClr val="F3652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36523"/>
        </a:buClr>
        <a:buSzPct val="70000"/>
        <a:buFont typeface="Wingdings" pitchFamily="2" charset="2"/>
        <a:buChar char="n"/>
        <a:defRPr sz="2000">
          <a:solidFill>
            <a:srgbClr val="21511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defRPr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A373E"/>
        </a:buClr>
        <a:buSzPct val="85000"/>
        <a:buFont typeface="Wingdings" pitchFamily="2" charset="2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4498" y="1484785"/>
            <a:ext cx="5294302" cy="43222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Program rozvoje venkova 2014 – 2020</a:t>
            </a:r>
            <a:br>
              <a:rPr lang="cs-CZ" dirty="0"/>
            </a:br>
            <a:r>
              <a:rPr lang="cs-CZ" dirty="0"/>
              <a:t>LEADER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3256" y="2708920"/>
            <a:ext cx="3601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cs-CZ" b="1" dirty="0">
                <a:solidFill>
                  <a:srgbClr val="215112"/>
                </a:solidFill>
              </a:rPr>
              <a:t>Formulář Žádosti o dotaci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4819813" cy="444216"/>
          </a:xfrm>
        </p:spPr>
        <p:txBody>
          <a:bodyPr/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</a:t>
            </a:r>
            <a:r>
              <a:rPr lang="pl-PL" dirty="0"/>
              <a:t> B3 Zakázky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1387"/>
            <a:ext cx="5904656" cy="463937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156176" y="2852936"/>
            <a:ext cx="2483824" cy="83099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rgbClr val="FF0000"/>
                </a:solidFill>
              </a:rPr>
              <a:t>Nadefinování zakázky - vyplňuje žadatel zde na straně B3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11960" y="3965574"/>
            <a:ext cx="3744416" cy="830997"/>
          </a:xfrm>
          <a:prstGeom prst="rect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rgbClr val="F77121"/>
                </a:solidFill>
              </a:rPr>
              <a:t>Výše zakázky - automaticky se napočítává z údajů ze strany C1 – Výdaje projektu</a:t>
            </a:r>
          </a:p>
        </p:txBody>
      </p:sp>
    </p:spTree>
    <p:extLst>
      <p:ext uri="{BB962C8B-B14F-4D97-AF65-F5344CB8AC3E}">
        <p14:creationId xmlns:p14="http://schemas.microsoft.com/office/powerpoint/2010/main" val="33770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5741540" cy="444216"/>
          </a:xfrm>
        </p:spPr>
        <p:txBody>
          <a:bodyPr/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</a:t>
            </a:r>
            <a:r>
              <a:rPr lang="pl-PL" dirty="0"/>
              <a:t> C1 Výdaje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7" y="2044455"/>
            <a:ext cx="9057123" cy="395327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211210" y="2988243"/>
            <a:ext cx="1907760" cy="307777"/>
          </a:xfrm>
          <a:prstGeom prst="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solidFill>
                  <a:srgbClr val="F77121"/>
                </a:solidFill>
              </a:rPr>
              <a:t>Přiřazení k zakázce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7584" y="5858108"/>
            <a:ext cx="5472608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solidFill>
                  <a:srgbClr val="F77121"/>
                </a:solidFill>
              </a:rPr>
              <a:t>Pro článek 14 a 17.1.c) LI se po výběru kódu musí vybrat ještě </a:t>
            </a:r>
            <a:r>
              <a:rPr lang="cs-CZ" sz="1400" dirty="0" err="1">
                <a:solidFill>
                  <a:srgbClr val="F77121"/>
                </a:solidFill>
              </a:rPr>
              <a:t>podkód</a:t>
            </a:r>
            <a:r>
              <a:rPr lang="cs-CZ" sz="1400" dirty="0">
                <a:solidFill>
                  <a:srgbClr val="F77121"/>
                </a:solidFill>
              </a:rPr>
              <a:t>/limit a stanovit počet požadovaných jednotek</a:t>
            </a:r>
          </a:p>
        </p:txBody>
      </p:sp>
      <p:cxnSp>
        <p:nvCxnSpPr>
          <p:cNvPr id="9" name="Přímá spojnice se šipkou 8"/>
          <p:cNvCxnSpPr/>
          <p:nvPr/>
        </p:nvCxnSpPr>
        <p:spPr bwMode="auto">
          <a:xfrm flipH="1" flipV="1">
            <a:off x="971600" y="3296020"/>
            <a:ext cx="37828" cy="2546418"/>
          </a:xfrm>
          <a:prstGeom prst="straightConnector1">
            <a:avLst/>
          </a:prstGeom>
          <a:solidFill>
            <a:srgbClr val="EEF6EB"/>
          </a:solidFill>
          <a:ln w="28575" cap="flat" cmpd="sng" algn="ctr">
            <a:solidFill>
              <a:srgbClr val="F3652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Přímá spojnice se šipkou 11"/>
          <p:cNvCxnSpPr/>
          <p:nvPr/>
        </p:nvCxnSpPr>
        <p:spPr bwMode="auto">
          <a:xfrm flipH="1" flipV="1">
            <a:off x="2987824" y="4666134"/>
            <a:ext cx="13620" cy="1187978"/>
          </a:xfrm>
          <a:prstGeom prst="straightConnector1">
            <a:avLst/>
          </a:prstGeom>
          <a:solidFill>
            <a:srgbClr val="EEF6EB"/>
          </a:solidFill>
          <a:ln w="28575" cap="flat" cmpd="sng" algn="ctr">
            <a:solidFill>
              <a:srgbClr val="F36523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496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71887"/>
            <a:ext cx="6680900" cy="444216"/>
          </a:xfrm>
        </p:spPr>
        <p:txBody>
          <a:bodyPr/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</a:t>
            </a:r>
            <a:r>
              <a:rPr lang="pl-PL" dirty="0"/>
              <a:t> C2 - Struktura financování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86" y="2082547"/>
            <a:ext cx="6358805" cy="39249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660232" y="2420888"/>
            <a:ext cx="2534634" cy="15696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rgbClr val="F77121"/>
                </a:solidFill>
              </a:rPr>
              <a:t>Přehled rozpočtu – vyplňuje se automaticky na základě údajů uvedených na předchozích stranách</a:t>
            </a:r>
          </a:p>
        </p:txBody>
      </p:sp>
    </p:spTree>
    <p:extLst>
      <p:ext uri="{BB962C8B-B14F-4D97-AF65-F5344CB8AC3E}">
        <p14:creationId xmlns:p14="http://schemas.microsoft.com/office/powerpoint/2010/main" val="333448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7597818" cy="444216"/>
          </a:xfrm>
        </p:spPr>
        <p:txBody>
          <a:bodyPr/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</a:t>
            </a:r>
            <a:r>
              <a:rPr lang="pl-PL" dirty="0"/>
              <a:t> E1 - Preferenční kritéria - žadatel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492896"/>
            <a:ext cx="896828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8247034" cy="444216"/>
          </a:xfrm>
        </p:spPr>
        <p:txBody>
          <a:bodyPr/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</a:t>
            </a:r>
            <a:r>
              <a:rPr lang="pl-PL" dirty="0"/>
              <a:t> E2 - Preferenční kritéria přidělená MAS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896" y="3429000"/>
            <a:ext cx="5411970" cy="256203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9512" y="2093887"/>
            <a:ext cx="8692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s-CZ" dirty="0"/>
              <a:t>Obdržené body jsou závazné od data podání </a:t>
            </a:r>
            <a:r>
              <a:rPr lang="cs-CZ" dirty="0" err="1"/>
              <a:t>ŽoD</a:t>
            </a:r>
            <a:r>
              <a:rPr lang="cs-CZ" dirty="0"/>
              <a:t>      nesmí být žadatelem měněny a upravovány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s-CZ" dirty="0"/>
              <a:t>Pokud žadatel vyplnil bodové hodnocení v </a:t>
            </a:r>
            <a:r>
              <a:rPr lang="cs-CZ" dirty="0" err="1"/>
              <a:t>ŽoD</a:t>
            </a:r>
            <a:r>
              <a:rPr lang="cs-CZ" dirty="0"/>
              <a:t> chybně, může MAS změnit bodové hodnocení na základě rozhodnutí Výběrového orgánu MAS</a:t>
            </a:r>
          </a:p>
          <a:p>
            <a:pPr algn="l"/>
            <a:endParaRPr lang="cs-CZ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F77121"/>
                </a:solidFill>
              </a:rPr>
              <a:t>Odůvodněné případy – </a:t>
            </a:r>
          </a:p>
          <a:p>
            <a:pPr algn="l"/>
            <a:r>
              <a:rPr lang="cs-CZ" dirty="0">
                <a:solidFill>
                  <a:srgbClr val="F77121"/>
                </a:solidFill>
              </a:rPr>
              <a:t>SZIF vrátí </a:t>
            </a:r>
            <a:r>
              <a:rPr lang="cs-CZ" dirty="0" err="1">
                <a:solidFill>
                  <a:srgbClr val="F77121"/>
                </a:solidFill>
              </a:rPr>
              <a:t>ŽoD</a:t>
            </a:r>
            <a:r>
              <a:rPr lang="cs-CZ" dirty="0">
                <a:solidFill>
                  <a:srgbClr val="F77121"/>
                </a:solidFill>
              </a:rPr>
              <a:t> MAS k</a:t>
            </a:r>
          </a:p>
          <a:p>
            <a:pPr algn="l"/>
            <a:r>
              <a:rPr lang="cs-CZ" dirty="0">
                <a:solidFill>
                  <a:srgbClr val="F77121"/>
                </a:solidFill>
              </a:rPr>
              <a:t>přebodování</a:t>
            </a:r>
          </a:p>
        </p:txBody>
      </p:sp>
      <p:cxnSp>
        <p:nvCxnSpPr>
          <p:cNvPr id="6" name="Přímá spojnice se šipkou 5"/>
          <p:cNvCxnSpPr/>
          <p:nvPr/>
        </p:nvCxnSpPr>
        <p:spPr bwMode="auto">
          <a:xfrm>
            <a:off x="5652120" y="2276872"/>
            <a:ext cx="288032" cy="0"/>
          </a:xfrm>
          <a:prstGeom prst="straightConnector1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608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6313812" cy="444216"/>
          </a:xfrm>
        </p:spPr>
        <p:txBody>
          <a:bodyPr/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</a:t>
            </a:r>
            <a:r>
              <a:rPr lang="pl-PL" dirty="0"/>
              <a:t> F - Hodnotící 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087999"/>
            <a:ext cx="4821201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6038096" cy="444216"/>
          </a:xfrm>
        </p:spPr>
        <p:txBody>
          <a:bodyPr/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</a:t>
            </a:r>
            <a:r>
              <a:rPr lang="pl-PL" dirty="0"/>
              <a:t> G - Čestná prohlášení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31" y="2088000"/>
            <a:ext cx="4787434" cy="39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5669405" cy="444216"/>
          </a:xfrm>
        </p:spPr>
        <p:txBody>
          <a:bodyPr/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</a:t>
            </a:r>
            <a:r>
              <a:rPr lang="pl-PL" dirty="0"/>
              <a:t> H - Záznamový list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76256" y="3186851"/>
            <a:ext cx="2160240" cy="2760093"/>
          </a:xfrm>
          <a:ln>
            <a:solidFill>
              <a:schemeClr val="accent4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cs-CZ" dirty="0"/>
              <a:t>Vyplňuje MAS – zaznamenává jednotlivé úkony, které jsou s </a:t>
            </a:r>
            <a:r>
              <a:rPr lang="cs-CZ" dirty="0" err="1"/>
              <a:t>ŽoD</a:t>
            </a:r>
            <a:r>
              <a:rPr lang="cs-CZ" dirty="0"/>
              <a:t> prováděny </a:t>
            </a:r>
          </a:p>
          <a:p>
            <a:pPr marL="0" indent="0">
              <a:spcBef>
                <a:spcPts val="0"/>
              </a:spcBef>
            </a:pPr>
            <a:endParaRPr lang="cs-CZ" dirty="0"/>
          </a:p>
          <a:p>
            <a:pPr marL="0" indent="0">
              <a:spcBef>
                <a:spcPts val="0"/>
              </a:spcBef>
            </a:pPr>
            <a:r>
              <a:rPr lang="cs-CZ" dirty="0"/>
              <a:t>V případě potřeby může přidat řádek a provést záznam nad rámec požadovaných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" y="2088000"/>
            <a:ext cx="6821494" cy="396044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auto">
          <a:xfrm>
            <a:off x="4343706" y="4869160"/>
            <a:ext cx="2448272" cy="936104"/>
          </a:xfrm>
          <a:prstGeom prst="rect">
            <a:avLst/>
          </a:prstGeom>
          <a:noFill/>
          <a:ln w="38100" cap="flat" cmpd="sng" algn="ctr">
            <a:solidFill>
              <a:srgbClr val="F365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5781615" cy="444216"/>
          </a:xfrm>
        </p:spPr>
        <p:txBody>
          <a:bodyPr/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- Kontrola vyplněných údajů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884156"/>
            <a:ext cx="7920038" cy="281092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 bwMode="auto">
          <a:xfrm>
            <a:off x="5202654" y="3549146"/>
            <a:ext cx="230425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19872" y="2158358"/>
            <a:ext cx="5184576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rgbClr val="F77121"/>
                </a:solidFill>
              </a:rPr>
              <a:t>Po vyplnění údajů je vhodné provést kontrolu: MENU – Kontrola vyplněných údajů</a:t>
            </a:r>
          </a:p>
        </p:txBody>
      </p:sp>
    </p:spTree>
    <p:extLst>
      <p:ext uri="{BB962C8B-B14F-4D97-AF65-F5344CB8AC3E}">
        <p14:creationId xmlns:p14="http://schemas.microsoft.com/office/powerpoint/2010/main" val="261221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487600"/>
            <a:ext cx="5957945" cy="444216"/>
          </a:xfrm>
        </p:spPr>
        <p:txBody>
          <a:bodyPr/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- Elektronické podepsání 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01295"/>
            <a:ext cx="8239125" cy="4133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418" y="4304191"/>
            <a:ext cx="3457575" cy="22098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57" y="4273744"/>
            <a:ext cx="8073834" cy="26193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952391" y="4372597"/>
            <a:ext cx="5006734" cy="1569660"/>
          </a:xfrm>
          <a:prstGeom prst="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rgbClr val="F77121"/>
                </a:solidFill>
              </a:rPr>
              <a:t>MAS podepíše </a:t>
            </a:r>
            <a:r>
              <a:rPr lang="cs-CZ" dirty="0" err="1">
                <a:solidFill>
                  <a:srgbClr val="F77121"/>
                </a:solidFill>
              </a:rPr>
              <a:t>ŽoD</a:t>
            </a:r>
            <a:r>
              <a:rPr lang="cs-CZ" dirty="0">
                <a:solidFill>
                  <a:srgbClr val="F77121"/>
                </a:solidFill>
              </a:rPr>
              <a:t> po provedení všech administrativních úkonů – po podpisu se </a:t>
            </a:r>
            <a:r>
              <a:rPr lang="cs-CZ" dirty="0" err="1">
                <a:solidFill>
                  <a:srgbClr val="F77121"/>
                </a:solidFill>
              </a:rPr>
              <a:t>ŽoD</a:t>
            </a:r>
            <a:r>
              <a:rPr lang="cs-CZ" dirty="0">
                <a:solidFill>
                  <a:srgbClr val="F77121"/>
                </a:solidFill>
              </a:rPr>
              <a:t> uzamkne.</a:t>
            </a:r>
          </a:p>
          <a:p>
            <a:pPr algn="l"/>
            <a:r>
              <a:rPr lang="cs-CZ" dirty="0">
                <a:solidFill>
                  <a:srgbClr val="F77121"/>
                </a:solidFill>
              </a:rPr>
              <a:t>Podpis nelze zrušit, je-li </a:t>
            </a:r>
            <a:r>
              <a:rPr lang="cs-CZ" dirty="0" err="1">
                <a:solidFill>
                  <a:srgbClr val="F77121"/>
                </a:solidFill>
              </a:rPr>
              <a:t>ŽoD</a:t>
            </a:r>
            <a:r>
              <a:rPr lang="cs-CZ" dirty="0">
                <a:solidFill>
                  <a:srgbClr val="F77121"/>
                </a:solidFill>
              </a:rPr>
              <a:t> podepsána omylem žadatelem, musí žadatel vygenerovat </a:t>
            </a:r>
            <a:r>
              <a:rPr lang="cs-CZ" dirty="0" err="1">
                <a:solidFill>
                  <a:srgbClr val="F77121"/>
                </a:solidFill>
              </a:rPr>
              <a:t>ŽoD</a:t>
            </a:r>
            <a:r>
              <a:rPr lang="cs-CZ" dirty="0">
                <a:solidFill>
                  <a:srgbClr val="F77121"/>
                </a:solidFill>
              </a:rPr>
              <a:t> novou z PF.</a:t>
            </a:r>
          </a:p>
        </p:txBody>
      </p:sp>
      <p:sp>
        <p:nvSpPr>
          <p:cNvPr id="8" name="Zaoblený obdélník 7"/>
          <p:cNvSpPr/>
          <p:nvPr/>
        </p:nvSpPr>
        <p:spPr bwMode="auto">
          <a:xfrm>
            <a:off x="4860032" y="2924944"/>
            <a:ext cx="2592288" cy="36004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6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4784"/>
            <a:ext cx="6171145" cy="444216"/>
          </a:xfrm>
        </p:spPr>
        <p:txBody>
          <a:bodyPr/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 A – identifikační údaje</a:t>
            </a:r>
          </a:p>
        </p:txBody>
      </p:sp>
      <p:sp>
        <p:nvSpPr>
          <p:cNvPr id="11" name="Obdélník 10"/>
          <p:cNvSpPr/>
          <p:nvPr/>
        </p:nvSpPr>
        <p:spPr bwMode="auto">
          <a:xfrm>
            <a:off x="4499992" y="3600453"/>
            <a:ext cx="1559998" cy="173590"/>
          </a:xfrm>
          <a:prstGeom prst="rect">
            <a:avLst/>
          </a:prstGeom>
          <a:solidFill>
            <a:schemeClr val="accent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827584" y="3615450"/>
            <a:ext cx="1584176" cy="143597"/>
          </a:xfrm>
          <a:prstGeom prst="rect">
            <a:avLst/>
          </a:prstGeom>
          <a:solidFill>
            <a:schemeClr val="accent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060848"/>
            <a:ext cx="7920000" cy="3960440"/>
          </a:xfrm>
        </p:spPr>
        <p:txBody>
          <a:bodyPr/>
          <a:lstStyle/>
          <a:p>
            <a:r>
              <a:rPr lang="cs-CZ" dirty="0"/>
              <a:t>Důležité je vyplnit pole </a:t>
            </a:r>
            <a:r>
              <a:rPr lang="cs-CZ" b="1" dirty="0">
                <a:solidFill>
                  <a:schemeClr val="tx1"/>
                </a:solidFill>
              </a:rPr>
              <a:t>12</a:t>
            </a:r>
            <a:r>
              <a:rPr lang="cs-CZ" dirty="0"/>
              <a:t> a </a:t>
            </a:r>
            <a:r>
              <a:rPr lang="cs-CZ" b="1" dirty="0">
                <a:solidFill>
                  <a:schemeClr val="tx1"/>
                </a:solidFill>
              </a:rPr>
              <a:t>13</a:t>
            </a:r>
            <a:r>
              <a:rPr lang="cs-CZ" dirty="0"/>
              <a:t>, aby se zobrazily všechny strany Žádosti.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09" y="2420888"/>
            <a:ext cx="6319965" cy="443711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 bwMode="auto">
          <a:xfrm>
            <a:off x="4523783" y="2547485"/>
            <a:ext cx="792088" cy="238891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6335310" y="2924944"/>
            <a:ext cx="2649327" cy="576063"/>
          </a:xfrm>
          <a:prstGeom prst="rect">
            <a:avLst/>
          </a:prstGeom>
          <a:solidFill>
            <a:srgbClr val="EEF6EB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Pod tlačítkem MENU je</a:t>
            </a:r>
            <a:r>
              <a:rPr kumimoji="0" lang="cs-CZ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lang="cs-CZ" dirty="0"/>
              <a:t>u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místěn instruktážní list</a:t>
            </a:r>
          </a:p>
        </p:txBody>
      </p:sp>
    </p:spTree>
    <p:extLst>
      <p:ext uri="{BB962C8B-B14F-4D97-AF65-F5344CB8AC3E}">
        <p14:creationId xmlns:p14="http://schemas.microsoft.com/office/powerpoint/2010/main" val="103350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959" y="1466477"/>
            <a:ext cx="4989732" cy="444216"/>
          </a:xfrm>
        </p:spPr>
        <p:txBody>
          <a:bodyPr/>
          <a:lstStyle/>
          <a:p>
            <a:r>
              <a:rPr lang="cs-CZ" dirty="0"/>
              <a:t>Registrace Žádosti o dotaci - žadatel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5" y="1973285"/>
            <a:ext cx="6678468" cy="8189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3" y="2792185"/>
            <a:ext cx="1734245" cy="366033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420" y="2801930"/>
            <a:ext cx="5179539" cy="396359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804" y="5179163"/>
            <a:ext cx="5771406" cy="1376737"/>
          </a:xfrm>
          <a:prstGeom prst="rect">
            <a:avLst/>
          </a:prstGeom>
        </p:spPr>
      </p:pic>
      <p:sp>
        <p:nvSpPr>
          <p:cNvPr id="16" name="Šipka doprava 15"/>
          <p:cNvSpPr/>
          <p:nvPr/>
        </p:nvSpPr>
        <p:spPr bwMode="auto">
          <a:xfrm>
            <a:off x="-1" y="5687375"/>
            <a:ext cx="646449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Šipka doleva 7"/>
          <p:cNvSpPr/>
          <p:nvPr/>
        </p:nvSpPr>
        <p:spPr bwMode="auto">
          <a:xfrm>
            <a:off x="7754921" y="5847802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060131" y="1973284"/>
            <a:ext cx="2048373" cy="1887763"/>
          </a:xfrm>
          <a:ln>
            <a:solidFill>
              <a:srgbClr val="215112"/>
            </a:solidFill>
          </a:ln>
        </p:spPr>
        <p:txBody>
          <a:bodyPr/>
          <a:lstStyle/>
          <a:p>
            <a:pPr marL="0" indent="0"/>
            <a:r>
              <a:rPr lang="cs-CZ" dirty="0">
                <a:solidFill>
                  <a:srgbClr val="F77121"/>
                </a:solidFill>
              </a:rPr>
              <a:t>Po obdržení podepsané </a:t>
            </a:r>
            <a:r>
              <a:rPr lang="cs-CZ" dirty="0" err="1">
                <a:solidFill>
                  <a:srgbClr val="F77121"/>
                </a:solidFill>
              </a:rPr>
              <a:t>ŽoD</a:t>
            </a:r>
            <a:r>
              <a:rPr lang="cs-CZ" dirty="0">
                <a:solidFill>
                  <a:srgbClr val="F77121"/>
                </a:solidFill>
              </a:rPr>
              <a:t> a příloh od MAS žadatel přes Portál farmáře pokračuje v podání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077549" y="4038209"/>
            <a:ext cx="2048373" cy="1569660"/>
          </a:xfrm>
          <a:prstGeom prst="rect">
            <a:avLst/>
          </a:prstGeom>
          <a:solidFill>
            <a:schemeClr val="accent1"/>
          </a:solidFill>
          <a:ln>
            <a:solidFill>
              <a:srgbClr val="21511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rgbClr val="FF0000"/>
                </a:solidFill>
              </a:rPr>
              <a:t>Je třeba vybrat možnost Pokračovat v podání S ELEKTRONICKÝM PODPISEM</a:t>
            </a:r>
          </a:p>
        </p:txBody>
      </p:sp>
    </p:spTree>
    <p:extLst>
      <p:ext uri="{BB962C8B-B14F-4D97-AF65-F5344CB8AC3E}">
        <p14:creationId xmlns:p14="http://schemas.microsoft.com/office/powerpoint/2010/main" val="22848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473739"/>
            <a:ext cx="4989732" cy="444216"/>
          </a:xfrm>
        </p:spPr>
        <p:txBody>
          <a:bodyPr/>
          <a:lstStyle/>
          <a:p>
            <a:r>
              <a:rPr lang="cs-CZ" dirty="0"/>
              <a:t>Registrace Žádosti o dotaci - žadatel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39552" y="2060848"/>
            <a:ext cx="7920000" cy="39604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Doplněný a zkontrolovaný formulář Žádosti o dotaci nahrát zpět v dalším kroku</a:t>
            </a:r>
          </a:p>
        </p:txBody>
      </p:sp>
      <p:sp>
        <p:nvSpPr>
          <p:cNvPr id="5" name="Šipka doleva 4"/>
          <p:cNvSpPr/>
          <p:nvPr/>
        </p:nvSpPr>
        <p:spPr bwMode="auto">
          <a:xfrm>
            <a:off x="6228184" y="4293096"/>
            <a:ext cx="792088" cy="4846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639913"/>
            <a:ext cx="7058025" cy="3381375"/>
          </a:xfrm>
          <a:prstGeom prst="rect">
            <a:avLst/>
          </a:prstGeom>
        </p:spPr>
      </p:pic>
      <p:sp>
        <p:nvSpPr>
          <p:cNvPr id="8" name="Šipka doleva 7"/>
          <p:cNvSpPr/>
          <p:nvPr/>
        </p:nvSpPr>
        <p:spPr bwMode="auto">
          <a:xfrm>
            <a:off x="8079564" y="5445224"/>
            <a:ext cx="792088" cy="4846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42456" y="1484784"/>
            <a:ext cx="4989732" cy="444216"/>
          </a:xfrm>
        </p:spPr>
        <p:txBody>
          <a:bodyPr/>
          <a:lstStyle/>
          <a:p>
            <a:r>
              <a:rPr lang="cs-CZ" dirty="0"/>
              <a:t>Registrace Žádosti o dotaci - žadatel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73310" y="5947546"/>
            <a:ext cx="2736304" cy="707912"/>
          </a:xfrm>
          <a:solidFill>
            <a:schemeClr val="accent1"/>
          </a:solidFill>
          <a:ln>
            <a:solidFill>
              <a:srgbClr val="215112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cs-CZ" dirty="0"/>
              <a:t>Po nahrání </a:t>
            </a:r>
            <a:r>
              <a:rPr lang="cs-CZ" dirty="0" err="1"/>
              <a:t>ŽoD</a:t>
            </a:r>
            <a:r>
              <a:rPr lang="cs-CZ" dirty="0"/>
              <a:t> nahrát přílohy a proces uložit</a:t>
            </a:r>
          </a:p>
          <a:p>
            <a:r>
              <a:rPr lang="cs-CZ" dirty="0"/>
              <a:t>				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4042456" cy="45239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4005064"/>
            <a:ext cx="4976774" cy="1942482"/>
          </a:xfrm>
          <a:prstGeom prst="rect">
            <a:avLst/>
          </a:prstGeom>
        </p:spPr>
      </p:pic>
      <p:sp>
        <p:nvSpPr>
          <p:cNvPr id="6" name="Šipka doleva 5"/>
          <p:cNvSpPr/>
          <p:nvPr/>
        </p:nvSpPr>
        <p:spPr bwMode="auto">
          <a:xfrm rot="10800000">
            <a:off x="7851631" y="5427294"/>
            <a:ext cx="669676" cy="4846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39952" y="2140250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215112"/>
                </a:solidFill>
              </a:rPr>
              <a:t> Žadatel</a:t>
            </a:r>
            <a:r>
              <a:rPr lang="cs-CZ" dirty="0"/>
              <a:t> </a:t>
            </a:r>
            <a:r>
              <a:rPr lang="cs-CZ" dirty="0">
                <a:solidFill>
                  <a:srgbClr val="F77121"/>
                </a:solidFill>
              </a:rPr>
              <a:t>– přes PF pošle </a:t>
            </a:r>
            <a:r>
              <a:rPr lang="cs-CZ" dirty="0" err="1">
                <a:solidFill>
                  <a:srgbClr val="F77121"/>
                </a:solidFill>
              </a:rPr>
              <a:t>ŽoD</a:t>
            </a:r>
            <a:r>
              <a:rPr lang="cs-CZ" dirty="0">
                <a:solidFill>
                  <a:srgbClr val="F77121"/>
                </a:solidFill>
              </a:rPr>
              <a:t> na RO SZIF</a:t>
            </a:r>
          </a:p>
          <a:p>
            <a:pPr lvl="2" algn="l">
              <a:buFont typeface="Wingdings" panose="05000000000000000000" pitchFamily="2" charset="2"/>
              <a:buChar char="q"/>
            </a:pPr>
            <a:r>
              <a:rPr lang="cs-CZ" dirty="0"/>
              <a:t> Nejpozději do finálního termínu registrace na RO SZIF (Viz. Výzva)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57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8303139" cy="444216"/>
          </a:xfrm>
        </p:spPr>
        <p:txBody>
          <a:bodyPr/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 </a:t>
            </a:r>
            <a:r>
              <a:rPr lang="pl-PL" dirty="0"/>
              <a:t>B1 - Popis projektu - všeobecná strana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20370"/>
            <a:ext cx="8267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484784"/>
            <a:ext cx="8303139" cy="444216"/>
          </a:xfrm>
        </p:spPr>
        <p:txBody>
          <a:bodyPr/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 </a:t>
            </a:r>
            <a:r>
              <a:rPr lang="pl-PL" dirty="0"/>
              <a:t>B1 - Popis projektu - všeobecná strana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0731"/>
            <a:ext cx="8371338" cy="113803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939552" y="2114663"/>
            <a:ext cx="3204448" cy="954107"/>
          </a:xfrm>
          <a:prstGeom prst="rect">
            <a:avLst/>
          </a:prstGeom>
          <a:solidFill>
            <a:schemeClr val="accent1"/>
          </a:solidFill>
          <a:ln>
            <a:solidFill>
              <a:srgbClr val="F365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Automatický výpočet data předložení </a:t>
            </a:r>
            <a:r>
              <a:rPr lang="cs-CZ" sz="1400" dirty="0" err="1"/>
              <a:t>ŽoP</a:t>
            </a:r>
            <a:r>
              <a:rPr lang="cs-CZ" sz="1400" dirty="0"/>
              <a:t> na MAS </a:t>
            </a:r>
            <a:br>
              <a:rPr lang="cs-CZ" sz="1400" dirty="0"/>
            </a:br>
            <a:r>
              <a:rPr lang="cs-CZ" sz="1400" dirty="0"/>
              <a:t>(15 kalendářních dní před termínem předložení na RO)</a:t>
            </a:r>
          </a:p>
        </p:txBody>
      </p:sp>
      <p:sp>
        <p:nvSpPr>
          <p:cNvPr id="6" name="Šipka doleva 5"/>
          <p:cNvSpPr/>
          <p:nvPr/>
        </p:nvSpPr>
        <p:spPr bwMode="auto">
          <a:xfrm>
            <a:off x="5174191" y="2530990"/>
            <a:ext cx="644679" cy="2880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131250"/>
            <a:ext cx="7920038" cy="28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1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63784"/>
            <a:ext cx="8303139" cy="444216"/>
          </a:xfrm>
        </p:spPr>
        <p:txBody>
          <a:bodyPr/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 </a:t>
            </a:r>
            <a:r>
              <a:rPr lang="pl-PL" dirty="0"/>
              <a:t>B1 - Popis projektu - všeobecná strana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00" y="2780928"/>
            <a:ext cx="80772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1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1520" y="1472568"/>
            <a:ext cx="6839597" cy="444216"/>
          </a:xfrm>
        </p:spPr>
        <p:txBody>
          <a:bodyPr/>
          <a:lstStyle/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– strana </a:t>
            </a:r>
            <a:r>
              <a:rPr lang="pl-PL" dirty="0"/>
              <a:t>B2 - specifické strany čl. 14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8436"/>
            <a:ext cx="9144000" cy="441407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954311" y="2739729"/>
            <a:ext cx="3203848" cy="830997"/>
          </a:xfrm>
          <a:prstGeom prst="rect">
            <a:avLst/>
          </a:prstGeom>
          <a:solidFill>
            <a:schemeClr val="accent5"/>
          </a:solidFill>
          <a:ln w="12700">
            <a:solidFill>
              <a:srgbClr val="F3652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Dle výběru zaměření akce se generují kódy způsobilých výdajů a % dotace.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099851" y="5671075"/>
            <a:ext cx="3456384" cy="830997"/>
          </a:xfrm>
          <a:prstGeom prst="rect">
            <a:avLst/>
          </a:prstGeom>
          <a:solidFill>
            <a:schemeClr val="accent5"/>
          </a:solidFill>
          <a:ln w="12700">
            <a:solidFill>
              <a:srgbClr val="F3652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Zaškrtnutí beneficienti by měli odpovídat výše zaškrtnutému zaměření akce.</a:t>
            </a:r>
          </a:p>
        </p:txBody>
      </p:sp>
      <p:sp>
        <p:nvSpPr>
          <p:cNvPr id="12" name="Obdélník 11"/>
          <p:cNvSpPr/>
          <p:nvPr/>
        </p:nvSpPr>
        <p:spPr bwMode="auto">
          <a:xfrm>
            <a:off x="3140549" y="4672890"/>
            <a:ext cx="216024" cy="1080120"/>
          </a:xfrm>
          <a:prstGeom prst="rect">
            <a:avLst/>
          </a:prstGeom>
          <a:noFill/>
          <a:ln w="38100" cap="flat" cmpd="sng" algn="ctr">
            <a:solidFill>
              <a:srgbClr val="F3652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251520" y="1484784"/>
            <a:ext cx="6839597" cy="4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9pPr>
          </a:lstStyle>
          <a:p>
            <a:r>
              <a:rPr lang="cs-CZ" sz="1800" kern="0" dirty="0"/>
              <a:t>Formulář </a:t>
            </a:r>
            <a:r>
              <a:rPr lang="cs-CZ" sz="1800" kern="0" dirty="0" err="1"/>
              <a:t>ŽoD</a:t>
            </a:r>
            <a:r>
              <a:rPr lang="cs-CZ" sz="1800" kern="0" dirty="0"/>
              <a:t> – strana </a:t>
            </a:r>
            <a:r>
              <a:rPr lang="pl-PL" sz="1800" kern="0" dirty="0"/>
              <a:t>B2 - specifické strany čl. 14</a:t>
            </a:r>
            <a:endParaRPr lang="cs-CZ" sz="18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1" y="2721889"/>
            <a:ext cx="9136192" cy="394827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25644" y="2270501"/>
            <a:ext cx="3528392" cy="5847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36523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Výběr adresy konání z míst realizace zadaných na straně B1</a:t>
            </a:r>
          </a:p>
        </p:txBody>
      </p:sp>
      <p:cxnSp>
        <p:nvCxnSpPr>
          <p:cNvPr id="8" name="Přímá spojnice se šipkou 7"/>
          <p:cNvCxnSpPr/>
          <p:nvPr/>
        </p:nvCxnSpPr>
        <p:spPr bwMode="auto">
          <a:xfrm>
            <a:off x="1619672" y="2855276"/>
            <a:ext cx="0" cy="933764"/>
          </a:xfrm>
          <a:prstGeom prst="straightConnector1">
            <a:avLst/>
          </a:prstGeom>
          <a:solidFill>
            <a:srgbClr val="EEF6EB"/>
          </a:solidFill>
          <a:ln w="25400" cap="flat" cmpd="sng" algn="ctr">
            <a:solidFill>
              <a:srgbClr val="F3652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ovéPole 8"/>
          <p:cNvSpPr txBox="1"/>
          <p:nvPr/>
        </p:nvSpPr>
        <p:spPr>
          <a:xfrm>
            <a:off x="3563888" y="5590847"/>
            <a:ext cx="2574148" cy="5847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3652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Automatický výpočet z údajů zadaných v </a:t>
            </a:r>
            <a:r>
              <a:rPr lang="cs-CZ" dirty="0" err="1"/>
              <a:t>ŽoD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 bwMode="auto">
          <a:xfrm flipH="1">
            <a:off x="3347864" y="5733256"/>
            <a:ext cx="216024" cy="0"/>
          </a:xfrm>
          <a:prstGeom prst="straightConnector1">
            <a:avLst/>
          </a:prstGeom>
          <a:solidFill>
            <a:srgbClr val="EEF6EB"/>
          </a:solidFill>
          <a:ln w="25400" cap="flat" cmpd="sng" algn="ctr">
            <a:solidFill>
              <a:srgbClr val="F36523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3495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251520" y="1484784"/>
            <a:ext cx="7323704" cy="4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9pPr>
          </a:lstStyle>
          <a:p>
            <a:r>
              <a:rPr lang="cs-CZ" sz="1800" kern="0" dirty="0"/>
              <a:t>Formulář </a:t>
            </a:r>
            <a:r>
              <a:rPr lang="cs-CZ" sz="1800" kern="0" dirty="0" err="1"/>
              <a:t>ŽoD</a:t>
            </a:r>
            <a:r>
              <a:rPr lang="cs-CZ" sz="1800" kern="0" dirty="0"/>
              <a:t> – strana </a:t>
            </a:r>
            <a:r>
              <a:rPr lang="pl-PL" sz="1800" kern="0" dirty="0"/>
              <a:t>B2 - specifické strany čl. 17.1.a</a:t>
            </a:r>
            <a:endParaRPr lang="cs-CZ" sz="1800" kern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64564" y="2420888"/>
            <a:ext cx="2443940" cy="1656184"/>
          </a:xfrm>
          <a:solidFill>
            <a:schemeClr val="accent1"/>
          </a:solidFill>
          <a:ln w="12700">
            <a:solidFill>
              <a:srgbClr val="215112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cs-CZ" dirty="0">
                <a:solidFill>
                  <a:srgbClr val="215112"/>
                </a:solidFill>
              </a:rPr>
              <a:t>Vyplnit údaje při požadovaném zvýšení míry dotace pro mladého začínajícího zemědělce a pozemky v LFA.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9001"/>
            <a:ext cx="6664564" cy="4929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004048" y="4556640"/>
            <a:ext cx="3960440" cy="107721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3652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rgbClr val="F36523"/>
                </a:solidFill>
              </a:rPr>
              <a:t>Vzorec (Příloha 15 Pravidel 19.2.1. – výpočet v případě, že část objektu neslouží cílům a účelu </a:t>
            </a:r>
            <a:r>
              <a:rPr lang="cs-CZ" dirty="0" err="1">
                <a:solidFill>
                  <a:srgbClr val="F36523"/>
                </a:solidFill>
              </a:rPr>
              <a:t>Fiche</a:t>
            </a:r>
            <a:r>
              <a:rPr lang="cs-CZ" dirty="0">
                <a:solidFill>
                  <a:srgbClr val="F36523"/>
                </a:solidFill>
              </a:rPr>
              <a:t> (stejné i v dalších článcích).</a:t>
            </a:r>
          </a:p>
        </p:txBody>
      </p:sp>
    </p:spTree>
    <p:extLst>
      <p:ext uri="{BB962C8B-B14F-4D97-AF65-F5344CB8AC3E}">
        <p14:creationId xmlns:p14="http://schemas.microsoft.com/office/powerpoint/2010/main" val="231637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7687423" cy="3963714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251520" y="1484784"/>
            <a:ext cx="7323704" cy="4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6000" tIns="82800" rIns="126000" bIns="8280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rgbClr val="215112"/>
                </a:solidFill>
                <a:latin typeface="Verdana" pitchFamily="34" charset="0"/>
              </a:defRPr>
            </a:lvl9pPr>
          </a:lstStyle>
          <a:p>
            <a:r>
              <a:rPr lang="cs-CZ" sz="1800" kern="0" dirty="0"/>
              <a:t>Formulář </a:t>
            </a:r>
            <a:r>
              <a:rPr lang="cs-CZ" sz="1800" kern="0" dirty="0" err="1"/>
              <a:t>ŽoD</a:t>
            </a:r>
            <a:r>
              <a:rPr lang="cs-CZ" sz="1800" kern="0" dirty="0"/>
              <a:t> – strana </a:t>
            </a:r>
            <a:r>
              <a:rPr lang="pl-PL" sz="1800" kern="0" dirty="0"/>
              <a:t>B2 - specifické strany čl. 19.1.b</a:t>
            </a:r>
            <a:endParaRPr lang="cs-CZ" sz="18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4" y="5083664"/>
            <a:ext cx="7991813" cy="1748209"/>
          </a:xfrm>
          <a:prstGeom prst="rect">
            <a:avLst/>
          </a:prstGeom>
          <a:ln w="38100">
            <a:solidFill>
              <a:srgbClr val="F36523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3992394" y="4193113"/>
            <a:ext cx="3703576" cy="156966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3652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rgbClr val="F36523"/>
                </a:solidFill>
              </a:rPr>
              <a:t>Při zaškrtnutí Nezemědělské činnosti nebo Výroby biopaliv se objeví sekce k nadefinování výstupního produktu – musí být mimo Přílohu I Smlouvy o fungování EU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823481"/>
            <a:ext cx="7995816" cy="200839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4608315" y="3739675"/>
            <a:ext cx="3095269" cy="13234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rgbClr val="215112"/>
                </a:solidFill>
              </a:rPr>
              <a:t>Při zaškrtnutí Podpora agroturistiky se objeví sekce k nadefinování Ubytovacího zařízení – musí mít 6-40 lůžek.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68" y="4509938"/>
            <a:ext cx="8042796" cy="2318067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5291410" y="3457631"/>
            <a:ext cx="3848038" cy="138499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1400" dirty="0"/>
              <a:t>Při výběru CZ-NACE: R 93 (Sportovní, zábavní a rekreační činnosti) nebo I 56 (Stravování a pohostinství) se objeví sekce k nadefinování objektu venkovské turistiky (okruh 10 km, návštěvnost nim. 2000 os./rok).</a:t>
            </a:r>
          </a:p>
        </p:txBody>
      </p:sp>
    </p:spTree>
    <p:extLst>
      <p:ext uri="{BB962C8B-B14F-4D97-AF65-F5344CB8AC3E}">
        <p14:creationId xmlns:p14="http://schemas.microsoft.com/office/powerpoint/2010/main" val="78684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Šablona pro prezentace SZIF">
  <a:themeElements>
    <a:clrScheme name="Szif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zif">
      <a:majorFont>
        <a:latin typeface="Verdana"/>
        <a:ea typeface=""/>
        <a:cs typeface=""/>
      </a:majorFont>
      <a:minorFont>
        <a:latin typeface="Arial Black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EF6EB"/>
        </a:solidFill>
        <a:ln w="3175" cap="flat" cmpd="sng" algn="ctr">
          <a:solidFill>
            <a:srgbClr val="21511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457200" marR="0" indent="-45720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zif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f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f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pro prezentace SZIF</Template>
  <TotalTime>5536</TotalTime>
  <Words>662</Words>
  <Application>Microsoft Office PowerPoint</Application>
  <PresentationFormat>Předvádění na obrazovce (4:3)</PresentationFormat>
  <Paragraphs>61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Times New Roman</vt:lpstr>
      <vt:lpstr>Verdana</vt:lpstr>
      <vt:lpstr>Wingdings</vt:lpstr>
      <vt:lpstr>Šablona pro prezentace SZIF</vt:lpstr>
      <vt:lpstr>Program rozvoje venkova 2014 – 2020 LEADER        </vt:lpstr>
      <vt:lpstr>Formulář ŽoD – strana A – identifikační údaje</vt:lpstr>
      <vt:lpstr>Formulář ŽoD – strana B1 - Popis projektu - všeobecná strana</vt:lpstr>
      <vt:lpstr>Formulář ŽoD – strana B1 - Popis projektu - všeobecná strana</vt:lpstr>
      <vt:lpstr>Formulář ŽoD – strana B1 - Popis projektu - všeobecná strana</vt:lpstr>
      <vt:lpstr>Formulář ŽoD – strana B2 - specifické strany čl. 14</vt:lpstr>
      <vt:lpstr>Prezentace aplikace PowerPoint</vt:lpstr>
      <vt:lpstr>Prezentace aplikace PowerPoint</vt:lpstr>
      <vt:lpstr>Prezentace aplikace PowerPoint</vt:lpstr>
      <vt:lpstr>Formulář ŽoD – strana B3 Zakázky</vt:lpstr>
      <vt:lpstr>Formulář ŽoD – strana C1 Výdaje projektu</vt:lpstr>
      <vt:lpstr>Formulář ŽoD – strana C2 - Struktura financování</vt:lpstr>
      <vt:lpstr>Formulář ŽoD – strana E1 - Preferenční kritéria - žadatel</vt:lpstr>
      <vt:lpstr>Formulář ŽoD – strana E2 - Preferenční kritéria přidělená MAS</vt:lpstr>
      <vt:lpstr>Formulář ŽoD – strana F - Hodnotící indikátory</vt:lpstr>
      <vt:lpstr>Formulář ŽoD – strana G - Čestná prohlášení</vt:lpstr>
      <vt:lpstr>Formulář ŽoD – strana H - Záznamový list</vt:lpstr>
      <vt:lpstr>Formulář ŽoD - Kontrola vyplněných údajů</vt:lpstr>
      <vt:lpstr>Formulář ŽoD - Elektronické podepsání MAS</vt:lpstr>
      <vt:lpstr>Registrace Žádosti o dotaci - žadatel</vt:lpstr>
      <vt:lpstr>Registrace Žádosti o dotaci - žadatel</vt:lpstr>
      <vt:lpstr>Registrace Žádosti o dotaci - žadatel</vt:lpstr>
    </vt:vector>
  </TitlesOfParts>
  <Company>MÉDEA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Michaela Černá</dc:creator>
  <cp:lastModifiedBy>Mikroregion Třešťsko</cp:lastModifiedBy>
  <cp:revision>248</cp:revision>
  <dcterms:created xsi:type="dcterms:W3CDTF">2015-03-03T08:34:53Z</dcterms:created>
  <dcterms:modified xsi:type="dcterms:W3CDTF">2020-02-06T09:48:49Z</dcterms:modified>
</cp:coreProperties>
</file>