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59" r:id="rId6"/>
    <p:sldId id="261" r:id="rId7"/>
    <p:sldId id="271" r:id="rId8"/>
    <p:sldId id="262" r:id="rId9"/>
    <p:sldId id="269" r:id="rId10"/>
    <p:sldId id="263" r:id="rId11"/>
    <p:sldId id="267" r:id="rId12"/>
    <p:sldId id="266" r:id="rId13"/>
    <p:sldId id="272" r:id="rId14"/>
    <p:sldId id="264" r:id="rId15"/>
    <p:sldId id="265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C1DEB-C58A-4BF7-942B-92E514DC6FFC}" type="datetimeFigureOut">
              <a:rPr lang="cs-CZ" smtClean="0"/>
              <a:t>30. 6. 2017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A352A-18A4-4A4B-9775-92BE154F29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83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A352A-18A4-4A4B-9775-92BE154F296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303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A352A-18A4-4A4B-9775-92BE154F296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728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02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98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75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57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92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2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2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82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56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19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78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20. 6. 2017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F225F-9904-4F29-82BE-9D0D84082B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72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astrestsko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70160"/>
            <a:ext cx="9144000" cy="2387600"/>
          </a:xfrm>
        </p:spPr>
        <p:txBody>
          <a:bodyPr/>
          <a:lstStyle/>
          <a:p>
            <a:r>
              <a:rPr lang="cs-CZ"/>
              <a:t>Seminář pro žadatele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Operace 19. 2. 1 Podpora provádění operací v rámci strategie komunitně vedeného místního rozvoje</a:t>
            </a:r>
          </a:p>
          <a:p>
            <a:r>
              <a:rPr lang="cs-CZ" dirty="0"/>
              <a:t>Místní akční skupina Třešťsko, o.p.s.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1</a:t>
            </a:fld>
            <a:endParaRPr lang="cs-CZ"/>
          </a:p>
        </p:txBody>
      </p:sp>
      <p:pic>
        <p:nvPicPr>
          <p:cNvPr id="102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4066" y="5703277"/>
            <a:ext cx="973934" cy="973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606" y="5550794"/>
            <a:ext cx="6822876" cy="11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4403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125 Investice do lesních cest/1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Investice do rekonstrukce/budování lesnické infrastruktury vedoucí ke zlepšení kvality/zvýšení hustoty lesních cest; obnova/výstavba souvisejících objektů a technické zázemí</a:t>
            </a:r>
          </a:p>
          <a:p>
            <a:r>
              <a:rPr lang="cs-CZ" dirty="0"/>
              <a:t>Žadatel: držitel lesa (vlastník, nájemce, pachtýř, vypůjčitel) kromě státního podniku/státního fondu a sdružení vzniklého dle § 829,resp. §2716 občanského zákoníku</a:t>
            </a:r>
          </a:p>
          <a:p>
            <a:r>
              <a:rPr lang="cs-CZ" dirty="0"/>
              <a:t>Dotace 90 %</a:t>
            </a:r>
          </a:p>
          <a:p>
            <a:r>
              <a:rPr lang="cs-CZ" dirty="0"/>
              <a:t>Způsobilost: výstavba lesních cest 1L/2L, rekonstrukce 1L/2L, rekonstrukce 3L/4L na lesní cesty 1L/2L včetně souvisejících objektů (mosty, propustky..) a vybavení lesních cest (bezpečnostní zařízení, dopravní značky,…)</a:t>
            </a:r>
          </a:p>
          <a:p>
            <a:r>
              <a:rPr lang="cs-CZ" dirty="0"/>
              <a:t>Podporované povrchy:</a:t>
            </a:r>
          </a:p>
          <a:p>
            <a:pPr lvl="1"/>
            <a:r>
              <a:rPr lang="cs-CZ" dirty="0"/>
              <a:t>1L – asfaltový beton, penetrační makadam, mechanicky zpevněné kamenivo, vibrovaný štěrk VŠ, kamenivo zpevněné </a:t>
            </a:r>
            <a:r>
              <a:rPr lang="cs-CZ" dirty="0" err="1"/>
              <a:t>popílkocementovou</a:t>
            </a:r>
            <a:r>
              <a:rPr lang="cs-CZ" dirty="0"/>
              <a:t> suspenzí pro lesní cesty</a:t>
            </a:r>
          </a:p>
          <a:p>
            <a:pPr lvl="1"/>
            <a:r>
              <a:rPr lang="cs-CZ" dirty="0"/>
              <a:t>2L – penetrační makadam, mechanicky zpevněné kamenivo, vibrovaný štěrk VŠ, kamenivo zpevněné </a:t>
            </a:r>
            <a:r>
              <a:rPr lang="cs-CZ" dirty="0" err="1"/>
              <a:t>popílkocementovou</a:t>
            </a:r>
            <a:r>
              <a:rPr lang="cs-CZ" dirty="0"/>
              <a:t> suspenzí pro lesní cesty, štěrk, </a:t>
            </a:r>
            <a:r>
              <a:rPr lang="cs-CZ" dirty="0" err="1"/>
              <a:t>štěrkodrť</a:t>
            </a:r>
            <a:r>
              <a:rPr lang="cs-CZ" dirty="0"/>
              <a:t> ŠD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556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125 Investice do lesních cest/2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Podmínky: </a:t>
            </a:r>
          </a:p>
          <a:p>
            <a:pPr lvl="1"/>
            <a:r>
              <a:rPr lang="cs-CZ" dirty="0"/>
              <a:t>cesty mimo les pouze 75 m (horizontální vzdálenost) od průsečíku cesty s kolmicí vedoucí od nejbližší hranice lesa</a:t>
            </a:r>
          </a:p>
          <a:p>
            <a:pPr lvl="1"/>
            <a:r>
              <a:rPr lang="cs-CZ" dirty="0"/>
              <a:t>motivační účinek</a:t>
            </a:r>
          </a:p>
          <a:p>
            <a:r>
              <a:rPr lang="cs-CZ" dirty="0"/>
              <a:t>Limity:</a:t>
            </a:r>
          </a:p>
          <a:p>
            <a:pPr lvl="1"/>
            <a:r>
              <a:rPr lang="cs-CZ" dirty="0"/>
              <a:t>Výstavby lesní cesty 1L – </a:t>
            </a:r>
            <a:r>
              <a:rPr lang="cs-CZ" dirty="0" err="1"/>
              <a:t>max</a:t>
            </a:r>
            <a:r>
              <a:rPr lang="cs-CZ" dirty="0"/>
              <a:t> 6 000 000 Kč/km</a:t>
            </a:r>
          </a:p>
          <a:p>
            <a:pPr lvl="1"/>
            <a:r>
              <a:rPr lang="cs-CZ" dirty="0"/>
              <a:t>Výstavba lesní cesty 2L – </a:t>
            </a:r>
            <a:r>
              <a:rPr lang="cs-CZ" dirty="0" err="1"/>
              <a:t>max</a:t>
            </a:r>
            <a:r>
              <a:rPr lang="cs-CZ" dirty="0"/>
              <a:t> 4 500 000 Kč/km</a:t>
            </a:r>
          </a:p>
          <a:p>
            <a:pPr lvl="1"/>
            <a:r>
              <a:rPr lang="cs-CZ" dirty="0"/>
              <a:t>Rekonstrukce 2L, 3L, 4L na 1L – </a:t>
            </a:r>
            <a:r>
              <a:rPr lang="cs-CZ" dirty="0" err="1"/>
              <a:t>max</a:t>
            </a:r>
            <a:r>
              <a:rPr lang="cs-CZ" dirty="0"/>
              <a:t> 5 000 000 Kč/km</a:t>
            </a:r>
          </a:p>
          <a:p>
            <a:pPr lvl="1"/>
            <a:r>
              <a:rPr lang="cs-CZ" dirty="0"/>
              <a:t>Rekonstrukce 3L a 4L na 2L – </a:t>
            </a:r>
            <a:r>
              <a:rPr lang="cs-CZ" dirty="0" err="1"/>
              <a:t>max</a:t>
            </a:r>
            <a:r>
              <a:rPr lang="cs-CZ" dirty="0"/>
              <a:t> 4 000 000 Kč/km</a:t>
            </a:r>
          </a:p>
          <a:p>
            <a:pPr lvl="1"/>
            <a:r>
              <a:rPr lang="cs-CZ" dirty="0"/>
              <a:t>Rekonstrukce 1L – </a:t>
            </a:r>
            <a:r>
              <a:rPr lang="cs-CZ" dirty="0" err="1"/>
              <a:t>max</a:t>
            </a:r>
            <a:r>
              <a:rPr lang="cs-CZ" dirty="0"/>
              <a:t> 1 800 000 Kč/km</a:t>
            </a:r>
          </a:p>
          <a:p>
            <a:pPr lvl="1"/>
            <a:r>
              <a:rPr lang="cs-CZ" dirty="0"/>
              <a:t>Rekonstrukce 2L – </a:t>
            </a:r>
            <a:r>
              <a:rPr lang="cs-CZ" dirty="0" err="1"/>
              <a:t>max</a:t>
            </a:r>
            <a:r>
              <a:rPr lang="cs-CZ" dirty="0"/>
              <a:t> 1 300 000 Kč/km</a:t>
            </a:r>
          </a:p>
          <a:p>
            <a:pPr lvl="1"/>
            <a:r>
              <a:rPr lang="cs-CZ" dirty="0"/>
              <a:t>Projekční práce a inženýrská činnost – </a:t>
            </a:r>
            <a:r>
              <a:rPr lang="cs-CZ" dirty="0" err="1"/>
              <a:t>max</a:t>
            </a:r>
            <a:r>
              <a:rPr lang="cs-CZ" dirty="0"/>
              <a:t> 20 % z výdajů, ze kterých je stanovena dotace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11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606" y="5550794"/>
            <a:ext cx="6822876" cy="11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8142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přílohy/Žádost o dotaci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projekt podléhá stavebnímu řízení, musí být doloženo povolení s nabytím právní moci + úřadem ověřená stavební dokumentace + půdorys stavby (půdorys dispozice technologie)</a:t>
            </a:r>
          </a:p>
          <a:p>
            <a:r>
              <a:rPr lang="cs-CZ" dirty="0"/>
              <a:t>Katastrální mapa s vyznačením lokalizace předmětu projektu (kromě mobilních strojů)</a:t>
            </a:r>
          </a:p>
          <a:p>
            <a:r>
              <a:rPr lang="cs-CZ" dirty="0"/>
              <a:t>Finanční zdraví (u projektů nad 1 000 000 Kč způsobilých výdajů)</a:t>
            </a:r>
          </a:p>
          <a:p>
            <a:r>
              <a:rPr lang="cs-CZ" dirty="0"/>
              <a:t>Prohlášení o zařazení podniku do kategorie mikro, MSP</a:t>
            </a:r>
          </a:p>
          <a:p>
            <a:r>
              <a:rPr lang="cs-CZ" dirty="0"/>
              <a:t>U nákupu nemovitosti znalecký posudek (ne starší 6 měsíců před podáním)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12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606" y="5550794"/>
            <a:ext cx="6822876" cy="11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274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přílohy/Žádost o platbu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Živnostenské oprávnění k provozování činnosti, která je předmětem projektu</a:t>
            </a:r>
          </a:p>
          <a:p>
            <a:r>
              <a:rPr lang="cs-CZ" dirty="0"/>
              <a:t>Doklad o vedení bankovního účtu ve vlastnictví příjemce</a:t>
            </a:r>
          </a:p>
          <a:p>
            <a:r>
              <a:rPr lang="cs-CZ" dirty="0"/>
              <a:t>Účetní/daňové doklady související s realizací projektu + doklady o úhradě dodavateli</a:t>
            </a:r>
          </a:p>
          <a:p>
            <a:r>
              <a:rPr lang="cs-CZ" dirty="0"/>
              <a:t>Doklad o předání stroje (v případě stroje nad 100 000 Kč ještě doklad o posouzení shody – ES prohlášení o shodě) + technický průkaz</a:t>
            </a:r>
          </a:p>
          <a:p>
            <a:r>
              <a:rPr lang="cs-CZ" dirty="0"/>
              <a:t>Kolaudační souhlas nebo oznámení úřadu o užívání stavby + dokumentace skutečného provedení ověřená stavebním úřadem (pokud došlo ke změnám v projektu)</a:t>
            </a:r>
          </a:p>
          <a:p>
            <a:r>
              <a:rPr lang="cs-CZ" dirty="0"/>
              <a:t>Potvrzení finančního úřadu o bezdlužnosti</a:t>
            </a:r>
          </a:p>
          <a:p>
            <a:r>
              <a:rPr lang="cs-CZ" dirty="0"/>
              <a:t>Fotodokumentace</a:t>
            </a:r>
          </a:p>
          <a:p>
            <a:r>
              <a:rPr lang="cs-CZ" dirty="0"/>
              <a:t>V případě deklarace vytvoření pracovních míst – Přehled o výši pojistného a vyplacených dávkách za posledních 12 uzavřených měsíců před podáním Žádosti o platbu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13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606" y="5550794"/>
            <a:ext cx="6822876" cy="11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3928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administrace Žádosti o dotaci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Žádost musí být vygenerována z účtu žadatele na Portálu Farmáře</a:t>
            </a:r>
          </a:p>
          <a:p>
            <a:r>
              <a:rPr lang="cs-CZ" dirty="0"/>
              <a:t>Elektronicky je společně s povinnými/nepovinnými přílohami předána na MAS</a:t>
            </a:r>
          </a:p>
          <a:p>
            <a:r>
              <a:rPr lang="cs-CZ" dirty="0"/>
              <a:t>MAS žádost vytiskne a žadatel ji před pracovníky MAS podepíše (datum podpisu = datum podání žádosti) =&gt; MAS vystaví potvrzení o obdržení žádosti</a:t>
            </a:r>
          </a:p>
          <a:p>
            <a:r>
              <a:rPr lang="cs-CZ" dirty="0"/>
              <a:t>Do 10 pracovních dní proběhne administrativní kontrola a kontrola přijatelnosti (možnost žadatele 2x vyzvat k nápravě)</a:t>
            </a:r>
          </a:p>
          <a:p>
            <a:r>
              <a:rPr lang="cs-CZ" dirty="0"/>
              <a:t>Věcné hodnocení do 35 pracovních dní od ukončení administrativní kontroly (možnost veřejné obhajoby)</a:t>
            </a:r>
          </a:p>
          <a:p>
            <a:r>
              <a:rPr lang="cs-CZ" dirty="0"/>
              <a:t>Schválení projektů Rozhodovacím orgánem =&gt; vybrané žádosti jsou MAS elektronicky podepsány a verifikovány a předány žadateli min 3 pracovní dny před termínem registrace na RO SZIF </a:t>
            </a:r>
          </a:p>
          <a:p>
            <a:r>
              <a:rPr lang="cs-CZ" dirty="0"/>
              <a:t>Žadatel pošle podepsanou žádost přes Portál Farmáře na RO SZIF</a:t>
            </a:r>
          </a:p>
          <a:p>
            <a:r>
              <a:rPr lang="cs-CZ" dirty="0"/>
              <a:t>Termín pro konečnou registraci na RO SZIF: 30. 9. 2017</a:t>
            </a:r>
          </a:p>
          <a:p>
            <a:r>
              <a:rPr lang="cs-CZ" dirty="0"/>
              <a:t>RO SZIF provede administrativní kontrolu a kontrolu přijatelnost předložené žádosti (v případě potřeby může vyzvat k doplnění)</a:t>
            </a:r>
          </a:p>
          <a:p>
            <a:r>
              <a:rPr lang="cs-CZ" dirty="0"/>
              <a:t>Dohoda se podepisuje osobně před pracovníkem RO SZIF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14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455" y="5708705"/>
            <a:ext cx="6134491" cy="1012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6685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žadatele/příjemce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9186"/>
            <a:ext cx="10515600" cy="4967164"/>
          </a:xfrm>
        </p:spPr>
        <p:txBody>
          <a:bodyPr>
            <a:noAutofit/>
          </a:bodyPr>
          <a:lstStyle/>
          <a:p>
            <a:r>
              <a:rPr lang="cs-CZ" sz="1600" dirty="0"/>
              <a:t>Splnění definice vhodného žadatele/příjemce od data podání Žádosti o dotaci na MAS do konce lhůty vázanosti projektu na účel (tj. 5 let od data převedení dotace na účet příjemce dotace)</a:t>
            </a:r>
          </a:p>
          <a:p>
            <a:r>
              <a:rPr lang="cs-CZ" sz="1600" dirty="0"/>
              <a:t>Souběh dotací (výjimka na vlastní spolufinancování či úvěr od Podpůrného a garančního rolnického a lesnického fondu)</a:t>
            </a:r>
          </a:p>
          <a:p>
            <a:r>
              <a:rPr lang="cs-CZ" sz="1600" dirty="0"/>
              <a:t>Realizace projektu do 24 měsíců od podpisu Dohody</a:t>
            </a:r>
          </a:p>
          <a:p>
            <a:r>
              <a:rPr lang="cs-CZ" sz="1600" dirty="0"/>
              <a:t>Uspořádání právních vztahů k nemovitostem: vlastnictví, spoluvlastnictví, nájem, pacht, věcné břemeno</a:t>
            </a:r>
            <a:r>
              <a:rPr lang="cs-CZ" sz="1600"/>
              <a:t>, výpůjčka</a:t>
            </a:r>
            <a:endParaRPr lang="cs-CZ" sz="1600" dirty="0"/>
          </a:p>
          <a:p>
            <a:r>
              <a:rPr lang="cs-CZ" sz="1600" dirty="0"/>
              <a:t>Splatné veškeré závazky vůči finančnímu úřadu</a:t>
            </a:r>
          </a:p>
          <a:p>
            <a:r>
              <a:rPr lang="cs-CZ" sz="1600" dirty="0"/>
              <a:t>Poskytování součinnosti po dobu 10 let od proplacení dotace (součinnost poskytována od podání Žádosti o dotaci na MAS)</a:t>
            </a:r>
          </a:p>
          <a:p>
            <a:r>
              <a:rPr lang="cs-CZ" sz="1600" dirty="0"/>
              <a:t>Provedení výběrového řízení + písemná smlouva/objednávka do 63 kalendářních dní od finálního data zaregistrování na RO SZIF</a:t>
            </a:r>
          </a:p>
          <a:p>
            <a:r>
              <a:rPr lang="cs-CZ" sz="1600" dirty="0"/>
              <a:t>Provozovatelem musí být žadatel/musí mít předmět dotace ve vlastnictví</a:t>
            </a:r>
          </a:p>
          <a:p>
            <a:r>
              <a:rPr lang="cs-CZ" sz="1600" dirty="0"/>
              <a:t>Archivace 10 let od proplacení</a:t>
            </a:r>
          </a:p>
          <a:p>
            <a:r>
              <a:rPr lang="cs-CZ" sz="1600" dirty="0"/>
              <a:t>Hotovostní platby – </a:t>
            </a:r>
            <a:r>
              <a:rPr lang="cs-CZ" sz="1600" dirty="0" err="1"/>
              <a:t>max</a:t>
            </a:r>
            <a:r>
              <a:rPr lang="cs-CZ" sz="1600" dirty="0"/>
              <a:t> 100 000 Kč/projekt</a:t>
            </a:r>
          </a:p>
          <a:p>
            <a:r>
              <a:rPr lang="cs-CZ" sz="1600" dirty="0">
                <a:solidFill>
                  <a:srgbClr val="FF0000"/>
                </a:solidFill>
              </a:rPr>
              <a:t>Způsobilost výdajů – od data podání Žádosti o dotaci na MAS x motivační účinek</a:t>
            </a:r>
          </a:p>
          <a:p>
            <a:r>
              <a:rPr lang="cs-CZ" sz="1600" dirty="0"/>
              <a:t>Hlášení změn nejdříve na MAS, poté přes Farmáře na SZIF</a:t>
            </a:r>
          </a:p>
          <a:p>
            <a:r>
              <a:rPr lang="cs-CZ" sz="1600" dirty="0"/>
              <a:t>Pokud se zavázal k vytvoření pracovních míst, pak nejpozději 6 měsíců od převedení platby na účet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590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Zadávání zakázek/1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Zakázka do 20 000 Kč bez DPH – není nutné provádět výběr z několika dodavatelů (maximálně však do součtu 100 000 Kč s jedním dodavatelem)</a:t>
            </a:r>
          </a:p>
          <a:p>
            <a:r>
              <a:rPr lang="cs-CZ" dirty="0"/>
              <a:t>Zakázka do 400 000 Kč bez DPH (500 000 Kč pro zadavatele, kteří nejsou dle § 4 ZZVZ) – porovnání alespoň 3 nabídek (nabídky dodavatelů, internet)</a:t>
            </a:r>
          </a:p>
          <a:p>
            <a:r>
              <a:rPr lang="cs-CZ" dirty="0"/>
              <a:t>Zakázky nad 400 000 Kč – 2 000 000 Kč (6 000 000 Kč na stavby) bez DPH – dle Příručky pro zadávání veřejných zakázek Programu rozvoje venkova na období 2014 – 2020</a:t>
            </a:r>
          </a:p>
          <a:p>
            <a:r>
              <a:rPr lang="cs-CZ" dirty="0"/>
              <a:t>Zakázky nad 2 000 000 Kč (6 000 000 Kč stavby) bez DPH dle ZZVZ/Příručky pro zadávání veřejných zakázek Programu rozvoje venkova na období 2014 – 2020</a:t>
            </a:r>
          </a:p>
          <a:p>
            <a:r>
              <a:rPr lang="cs-CZ" dirty="0"/>
              <a:t>Pokud není možné doložit výběr/nabídky 3 firem, je nutné zadat zakázku v otevřené výzvě na Portálu Farmáře/profilu zadavatele/věstníku veřejných zakázek/elektronickém tržišti</a:t>
            </a:r>
          </a:p>
          <a:p>
            <a:r>
              <a:rPr lang="cs-CZ" dirty="0"/>
              <a:t>Písemná smlouva musí být doložena k zakázce nad 400 000 Kč/500 000 Kč bez DPH. V ostatních případech stačí písemná objednávka vystavená dodavatelem či z internetová objednávka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16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606" y="5550794"/>
            <a:ext cx="6822876" cy="11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1224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Zadávání zakázek/2 – zakázka malého rozsahu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400 000 Kč (500 000 Kč) – 2 000 000 Kč/6 000 000 Kč bez DPH</a:t>
            </a:r>
          </a:p>
          <a:p>
            <a:r>
              <a:rPr lang="cs-CZ" dirty="0"/>
              <a:t>Jasné stanovení předmětu zakázky (pozor na obchodní názvy) a výše předpokládané hodnoty</a:t>
            </a:r>
          </a:p>
          <a:p>
            <a:r>
              <a:rPr lang="cs-CZ" dirty="0"/>
              <a:t>Druhy řízeni:</a:t>
            </a:r>
          </a:p>
          <a:p>
            <a:pPr lvl="1"/>
            <a:r>
              <a:rPr lang="cs-CZ" dirty="0"/>
              <a:t>Otevřená výzva </a:t>
            </a:r>
          </a:p>
          <a:p>
            <a:pPr lvl="1"/>
            <a:r>
              <a:rPr lang="cs-CZ" dirty="0"/>
              <a:t>Elektronické tržiště</a:t>
            </a:r>
          </a:p>
          <a:p>
            <a:pPr lvl="1"/>
            <a:r>
              <a:rPr lang="cs-CZ" dirty="0"/>
              <a:t>Uzavřená výzva</a:t>
            </a:r>
          </a:p>
          <a:p>
            <a:r>
              <a:rPr lang="cs-CZ" dirty="0"/>
              <a:t>Lhůta pro podání nabídek 10 kalendářních dní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17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606" y="5550794"/>
            <a:ext cx="6822876" cy="11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2891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Zadávání zakázek/3 – zakázka vyšší hodnoty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zadavatele mimo ZZVZ nad 2 000 000 Kč/6 000 000 Kč bez DPH</a:t>
            </a:r>
          </a:p>
          <a:p>
            <a:r>
              <a:rPr lang="cs-CZ" dirty="0"/>
              <a:t>Druhy řízen</a:t>
            </a:r>
          </a:p>
          <a:p>
            <a:pPr lvl="1"/>
            <a:r>
              <a:rPr lang="cs-CZ" dirty="0"/>
              <a:t>Otevřená výzva</a:t>
            </a:r>
          </a:p>
          <a:p>
            <a:pPr lvl="1"/>
            <a:r>
              <a:rPr lang="cs-CZ" dirty="0"/>
              <a:t>Elektronické tržiště</a:t>
            </a:r>
          </a:p>
          <a:p>
            <a:r>
              <a:rPr lang="cs-CZ" dirty="0"/>
              <a:t>Lhůta pro podání nabídek 15 kalendářních dní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18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606" y="5550794"/>
            <a:ext cx="6822876" cy="11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8095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a pozornost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Bc. Renata Kadlecová</a:t>
            </a:r>
          </a:p>
          <a:p>
            <a:r>
              <a:rPr lang="cs-CZ" dirty="0"/>
              <a:t>Ing. Zuzana Pátková</a:t>
            </a:r>
          </a:p>
          <a:p>
            <a:r>
              <a:rPr lang="cs-CZ" dirty="0"/>
              <a:t>Ing. Lucie Koumarová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19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606" y="5550794"/>
            <a:ext cx="6822876" cy="11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305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Výchozí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a specifické podmínky pro poskytnutí dotace</a:t>
            </a:r>
          </a:p>
          <a:p>
            <a:r>
              <a:rPr lang="cs-CZ" dirty="0"/>
              <a:t>Interní postupy MAS</a:t>
            </a:r>
          </a:p>
          <a:p>
            <a:endParaRPr lang="cs-CZ" dirty="0"/>
          </a:p>
          <a:p>
            <a:r>
              <a:rPr lang="cs-CZ" dirty="0"/>
              <a:t>Státní zemědělský intervenční fond</a:t>
            </a:r>
          </a:p>
          <a:p>
            <a:r>
              <a:rPr lang="cs-CZ" dirty="0"/>
              <a:t>Portál Farmáře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www.mastrestsko.cz</a:t>
            </a:r>
            <a:endParaRPr lang="cs-CZ" dirty="0"/>
          </a:p>
          <a:p>
            <a:pPr lvl="1"/>
            <a:r>
              <a:rPr lang="cs-CZ" dirty="0"/>
              <a:t>Záložka PRV 2014 - 2020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2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713" y="5229932"/>
            <a:ext cx="6822876" cy="11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70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údaje o výzvě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Datum vyhlášení výzvy			12. 6. 2017</a:t>
            </a:r>
          </a:p>
          <a:p>
            <a:r>
              <a:rPr lang="cs-CZ" dirty="0"/>
              <a:t>Termín pro přijetí žádostí na MAS	3. 7. 2017 – 17. 7. 2017</a:t>
            </a:r>
          </a:p>
          <a:p>
            <a:r>
              <a:rPr lang="cs-CZ" dirty="0"/>
              <a:t>Finální termín registrace na RO SZIF	30. 9. 2017</a:t>
            </a:r>
          </a:p>
          <a:p>
            <a:endParaRPr lang="cs-CZ" dirty="0"/>
          </a:p>
          <a:p>
            <a:r>
              <a:rPr lang="cs-CZ" dirty="0"/>
              <a:t>Celková alokace na výzvu		7 600 000 Kč</a:t>
            </a:r>
          </a:p>
          <a:p>
            <a:r>
              <a:rPr lang="cs-CZ" dirty="0"/>
              <a:t>Počet vyhlášených fichí			4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3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606" y="5550794"/>
            <a:ext cx="6822876" cy="11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3817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vyhlášených fichí a finanční alokace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9143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121 – Podpora nezemědělských aktivit místních podnikatelů</a:t>
            </a:r>
          </a:p>
          <a:p>
            <a:pPr lvl="1"/>
            <a:r>
              <a:rPr lang="cs-CZ" dirty="0"/>
              <a:t>Alokace 2 000 000 Kč</a:t>
            </a:r>
          </a:p>
          <a:p>
            <a:r>
              <a:rPr lang="cs-CZ" dirty="0"/>
              <a:t>122 – Podpora místních zemědělců</a:t>
            </a:r>
          </a:p>
          <a:p>
            <a:pPr lvl="1"/>
            <a:r>
              <a:rPr lang="cs-CZ" dirty="0"/>
              <a:t>Alokace 3 000 000 Kč</a:t>
            </a:r>
          </a:p>
          <a:p>
            <a:r>
              <a:rPr lang="cs-CZ" dirty="0"/>
              <a:t>124 – Podpora lesního hospodářství a navazujících oborů</a:t>
            </a:r>
          </a:p>
          <a:p>
            <a:pPr lvl="1"/>
            <a:r>
              <a:rPr lang="cs-CZ" dirty="0"/>
              <a:t>Alokace 200 000 Kč</a:t>
            </a:r>
          </a:p>
          <a:p>
            <a:r>
              <a:rPr lang="cs-CZ" dirty="0"/>
              <a:t>125 – Investice do lesních cest</a:t>
            </a:r>
          </a:p>
          <a:p>
            <a:pPr lvl="1"/>
            <a:r>
              <a:rPr lang="cs-CZ" dirty="0"/>
              <a:t>Alokace 2 400 000 </a:t>
            </a:r>
            <a:r>
              <a:rPr lang="cs-CZ" dirty="0" smtClean="0"/>
              <a:t>Kč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Minimální způsobilé výdaje 50 000 Kč</a:t>
            </a:r>
          </a:p>
          <a:p>
            <a:pPr marL="457200" lvl="1" indent="0">
              <a:buNone/>
            </a:pPr>
            <a:r>
              <a:rPr lang="cs-CZ" dirty="0" smtClean="0"/>
              <a:t>Maximální způsobilé výdaje 5 000 000 Kč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4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946" y="5834130"/>
            <a:ext cx="5769054" cy="9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194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121 Podpora nezemědělských aktivit místních podnikatelů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Investice na založení a rozvoj nezemědělských činností (CZ-NACE: C, F, G, I, J, M, N, P, R, S) – stavební obnova/nová výstavba provozovny/kanceláře/malokapacitního ubytování; pořízení strojů/technologií/vybavení pro nezemědělskou činnost</a:t>
            </a:r>
          </a:p>
          <a:p>
            <a:r>
              <a:rPr lang="cs-CZ" dirty="0"/>
              <a:t>Žadatel: mikropodnik/malý podnik/zemědělec</a:t>
            </a:r>
          </a:p>
          <a:p>
            <a:r>
              <a:rPr lang="cs-CZ" dirty="0"/>
              <a:t>Dotace formou režimu blokové výjimky/de minimis: </a:t>
            </a:r>
          </a:p>
          <a:p>
            <a:pPr lvl="1"/>
            <a:r>
              <a:rPr lang="cs-CZ" dirty="0"/>
              <a:t>velký podnik 25 %</a:t>
            </a:r>
          </a:p>
          <a:p>
            <a:pPr lvl="1"/>
            <a:r>
              <a:rPr lang="cs-CZ" dirty="0"/>
              <a:t>střední podnik 35 %</a:t>
            </a:r>
          </a:p>
          <a:p>
            <a:pPr lvl="1"/>
            <a:r>
              <a:rPr lang="cs-CZ" dirty="0"/>
              <a:t>malý podnik 45 %</a:t>
            </a:r>
          </a:p>
          <a:p>
            <a:r>
              <a:rPr lang="cs-CZ" dirty="0"/>
              <a:t>Podmínky:</a:t>
            </a:r>
          </a:p>
          <a:p>
            <a:pPr lvl="1"/>
            <a:r>
              <a:rPr lang="cs-CZ" dirty="0"/>
              <a:t>R 93 (sportovní, zábavní a rekreační činnosti) a I 56 (stravování a pohostinství) pouze ve vazbě na venkovskou turistiku (v okruhu 10 km je objekt venkovské turistiky s návštěvností min. 2 000 osob/rok) nebo ubytovací kapacitu (je ve vlastnictví žadatele/smlouva o spolupráci)</a:t>
            </a:r>
          </a:p>
          <a:p>
            <a:pPr lvl="1"/>
            <a:r>
              <a:rPr lang="cs-CZ" dirty="0"/>
              <a:t>Pokud je součástí projektu ubytovací zařízení musí mít 6 – 40 lůžek; pokud se v obci vybírají místní poplatky z cestovního ruchu, musí se k nim přihlásit; </a:t>
            </a:r>
          </a:p>
          <a:p>
            <a:pPr lvl="1"/>
            <a:r>
              <a:rPr lang="cs-CZ" dirty="0"/>
              <a:t>U blokové výjimky – motivační účinek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622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122 Podpora místních zemědělců/1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Investice v živočišné a rostlinné výrobě, investice do zem. staveb a technologií pro ŽV, RV a školkařskou produkci, pořízení mobilních strojů pro zem. výrobu a pořízení peletovacích zařízení pro vlastní spotřebu v zem. podniku – musí vést ke zvýšení celkové výkonnosti a udržitelnosti zem. podniku </a:t>
            </a:r>
          </a:p>
          <a:p>
            <a:r>
              <a:rPr lang="cs-CZ" dirty="0"/>
              <a:t>Žadatel: zemědělský podnikatel</a:t>
            </a:r>
          </a:p>
          <a:p>
            <a:r>
              <a:rPr lang="cs-CZ" dirty="0"/>
              <a:t>Dotace 50 % (+ 10 % mladý začínající zemědělec; + 10 % LFA oblasti =&gt; žadatel si musí sám požádat, není automaticky)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6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606" y="5550794"/>
            <a:ext cx="6822876" cy="11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6230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122 Podpora místních zemědělců/2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Limity způsobilých výdajů</a:t>
            </a:r>
            <a:endParaRPr lang="cs-CZ" dirty="0"/>
          </a:p>
          <a:p>
            <a:pPr lvl="1"/>
            <a:r>
              <a:rPr lang="cs-CZ" dirty="0"/>
              <a:t>Stáje – </a:t>
            </a:r>
            <a:r>
              <a:rPr lang="cs-CZ" dirty="0" err="1"/>
              <a:t>max</a:t>
            </a:r>
            <a:r>
              <a:rPr lang="cs-CZ" dirty="0"/>
              <a:t> 10 000 Kč – 220 000 Kč/</a:t>
            </a:r>
            <a:r>
              <a:rPr lang="cs-CZ" dirty="0" err="1"/>
              <a:t>ustajovací</a:t>
            </a:r>
            <a:r>
              <a:rPr lang="cs-CZ" dirty="0"/>
              <a:t> místo – záleží na druhu zvířete</a:t>
            </a:r>
          </a:p>
          <a:p>
            <a:pPr lvl="1"/>
            <a:r>
              <a:rPr lang="cs-CZ" dirty="0"/>
              <a:t>Dojírny – </a:t>
            </a:r>
            <a:r>
              <a:rPr lang="cs-CZ" dirty="0" err="1"/>
              <a:t>max</a:t>
            </a:r>
            <a:r>
              <a:rPr lang="cs-CZ" dirty="0"/>
              <a:t> 150 000 Kč – 400 000 Kč/místo v dojírně – záleží na druhu zvířete</a:t>
            </a:r>
          </a:p>
          <a:p>
            <a:pPr lvl="1"/>
            <a:r>
              <a:rPr lang="cs-CZ" dirty="0"/>
              <a:t>Sklady – </a:t>
            </a:r>
            <a:r>
              <a:rPr lang="cs-CZ" dirty="0" err="1"/>
              <a:t>max</a:t>
            </a:r>
            <a:r>
              <a:rPr lang="cs-CZ" dirty="0"/>
              <a:t> 4 000 Kč – 8 000 Kč/m</a:t>
            </a:r>
            <a:r>
              <a:rPr lang="cs-CZ" baseline="30000" dirty="0"/>
              <a:t>3</a:t>
            </a:r>
            <a:endParaRPr lang="cs-CZ" dirty="0"/>
          </a:p>
          <a:p>
            <a:pPr lvl="1"/>
            <a:r>
              <a:rPr lang="cs-CZ" dirty="0"/>
              <a:t>Traktor a samojízdné stroje – </a:t>
            </a:r>
            <a:r>
              <a:rPr lang="cs-CZ" dirty="0" err="1"/>
              <a:t>max</a:t>
            </a:r>
            <a:r>
              <a:rPr lang="cs-CZ" dirty="0"/>
              <a:t> 2 000 000 Kč/kus</a:t>
            </a:r>
          </a:p>
          <a:p>
            <a:pPr lvl="1"/>
            <a:r>
              <a:rPr lang="cs-CZ" dirty="0"/>
              <a:t>Zemědělské stroje – přívěsné – </a:t>
            </a:r>
            <a:r>
              <a:rPr lang="cs-CZ" dirty="0" err="1"/>
              <a:t>max</a:t>
            </a:r>
            <a:r>
              <a:rPr lang="cs-CZ" dirty="0"/>
              <a:t> 1 200 000 Kč/kus</a:t>
            </a:r>
          </a:p>
          <a:p>
            <a:pPr lvl="1"/>
            <a:r>
              <a:rPr lang="cs-CZ" dirty="0"/>
              <a:t>Zemědělské stroje – nesené – </a:t>
            </a:r>
            <a:r>
              <a:rPr lang="cs-CZ" dirty="0" err="1"/>
              <a:t>max</a:t>
            </a:r>
            <a:r>
              <a:rPr lang="cs-CZ" dirty="0"/>
              <a:t> 500 000 Kč/kus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7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606" y="5550794"/>
            <a:ext cx="6822876" cy="11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7665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124 Podpora lesního hospodářství a navazujících oborů/1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2669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Investice do lesnických technologií a do strojů a technologií vedoucích k efektivnímu zpracování dřeva; výstavba/modernizace dřevozpracujících provozoven včetně technologického vybavení; kůň + vyvážecí vlek za koně</a:t>
            </a:r>
          </a:p>
          <a:p>
            <a:r>
              <a:rPr lang="cs-CZ" dirty="0"/>
              <a:t>Žadatel: </a:t>
            </a:r>
          </a:p>
          <a:p>
            <a:pPr lvl="1"/>
            <a:r>
              <a:rPr lang="cs-CZ" dirty="0"/>
              <a:t>Lesní hospodářství – držitelé lesů</a:t>
            </a:r>
          </a:p>
          <a:p>
            <a:pPr lvl="1"/>
            <a:r>
              <a:rPr lang="cs-CZ" dirty="0"/>
              <a:t>Kůň – FO/PO poskytující služby v lesnictvím (ale pouze MSP)</a:t>
            </a:r>
          </a:p>
          <a:p>
            <a:pPr lvl="1"/>
            <a:r>
              <a:rPr lang="cs-CZ" dirty="0"/>
              <a:t>Dřevozpracující provozovny – FO/PO podnikající v lesnictví nebo souvisejícím odvětví (MSP), obce, DSO</a:t>
            </a:r>
          </a:p>
          <a:p>
            <a:r>
              <a:rPr lang="cs-CZ" dirty="0"/>
              <a:t>Dotace: 50 %</a:t>
            </a:r>
          </a:p>
          <a:p>
            <a:r>
              <a:rPr lang="cs-CZ" dirty="0"/>
              <a:t>Podmínky: </a:t>
            </a:r>
          </a:p>
          <a:p>
            <a:pPr lvl="1"/>
            <a:r>
              <a:rPr lang="cs-CZ" dirty="0"/>
              <a:t>Investice do lesního hospodářství – žadatel musí být vlastníkem/nájemcem, pachtýřem nebo vypůjčitelem na min 3 ha</a:t>
            </a:r>
          </a:p>
          <a:p>
            <a:pPr lvl="1"/>
            <a:r>
              <a:rPr lang="cs-CZ" dirty="0"/>
              <a:t>Podpora do strojů šetrných k životnímu prostředí (ochrana půdy)</a:t>
            </a:r>
          </a:p>
          <a:p>
            <a:pPr lvl="1"/>
            <a:r>
              <a:rPr lang="cs-CZ" dirty="0"/>
              <a:t>Lesní školky musí být součástí lesnického podniku a provozují činnost na pozemcích určených k plnění funkcí lesa; musí být v systému evidence reprodukčního materiálu</a:t>
            </a:r>
          </a:p>
          <a:p>
            <a:pPr lvl="1"/>
            <a:r>
              <a:rPr lang="cs-CZ" dirty="0"/>
              <a:t>Kůň – plemeno chladnokrevných koní, které má v ČR vedenou plemennou knihou a uznané chovatelské sdružení; musí absolvovat výkonnostní zkoušky</a:t>
            </a:r>
          </a:p>
          <a:p>
            <a:pPr lvl="1"/>
            <a:r>
              <a:rPr lang="cs-CZ" dirty="0"/>
              <a:t>Motivační účinek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8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276" y="5757609"/>
            <a:ext cx="5838276" cy="96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498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124 Podpora lesního hospodářství a navazujících oborů/2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Limity:</a:t>
            </a:r>
          </a:p>
          <a:p>
            <a:pPr lvl="1"/>
            <a:r>
              <a:rPr lang="cs-CZ" dirty="0"/>
              <a:t>Speciální lesnický traktor – </a:t>
            </a:r>
            <a:r>
              <a:rPr lang="cs-CZ" dirty="0" err="1"/>
              <a:t>max</a:t>
            </a:r>
            <a:r>
              <a:rPr lang="cs-CZ" dirty="0"/>
              <a:t> 5 000 000 Kč</a:t>
            </a:r>
          </a:p>
          <a:p>
            <a:pPr lvl="1"/>
            <a:r>
              <a:rPr lang="cs-CZ" dirty="0"/>
              <a:t>Univerzální kolový traktor pouze s lesnickou nástavbou – </a:t>
            </a:r>
            <a:r>
              <a:rPr lang="cs-CZ" dirty="0" err="1"/>
              <a:t>max</a:t>
            </a:r>
            <a:r>
              <a:rPr lang="cs-CZ" dirty="0"/>
              <a:t> 4 000 000 Kč</a:t>
            </a:r>
          </a:p>
          <a:p>
            <a:pPr lvl="1"/>
            <a:r>
              <a:rPr lang="cs-CZ" dirty="0"/>
              <a:t>Malotraktor s prvky lesnické nástavby – </a:t>
            </a:r>
            <a:r>
              <a:rPr lang="cs-CZ" dirty="0" err="1"/>
              <a:t>max</a:t>
            </a:r>
            <a:r>
              <a:rPr lang="cs-CZ" dirty="0"/>
              <a:t> 1 500 000 Kč</a:t>
            </a:r>
          </a:p>
          <a:p>
            <a:pPr lvl="1"/>
            <a:r>
              <a:rPr lang="cs-CZ" dirty="0"/>
              <a:t>Kůň – </a:t>
            </a:r>
            <a:r>
              <a:rPr lang="cs-CZ" dirty="0" err="1"/>
              <a:t>max</a:t>
            </a:r>
            <a:r>
              <a:rPr lang="cs-CZ" dirty="0"/>
              <a:t> 100 000 Kč</a:t>
            </a:r>
          </a:p>
          <a:p>
            <a:pPr lvl="1"/>
            <a:r>
              <a:rPr lang="cs-CZ" dirty="0"/>
              <a:t>Vyvážeč – </a:t>
            </a:r>
            <a:r>
              <a:rPr lang="cs-CZ" dirty="0" err="1"/>
              <a:t>max</a:t>
            </a:r>
            <a:r>
              <a:rPr lang="cs-CZ" dirty="0"/>
              <a:t> 5 000 000 Kč</a:t>
            </a:r>
          </a:p>
          <a:p>
            <a:pPr lvl="1"/>
            <a:r>
              <a:rPr lang="cs-CZ" dirty="0"/>
              <a:t>Klanicový vyvážecí vlek za traktor – </a:t>
            </a:r>
            <a:r>
              <a:rPr lang="cs-CZ" dirty="0" err="1"/>
              <a:t>max</a:t>
            </a:r>
            <a:r>
              <a:rPr lang="cs-CZ" dirty="0"/>
              <a:t> 3 000 000 Kč</a:t>
            </a:r>
          </a:p>
          <a:p>
            <a:pPr lvl="1"/>
            <a:r>
              <a:rPr lang="cs-CZ" dirty="0"/>
              <a:t>Stroje ke zpracování potěžebních zbytků – </a:t>
            </a:r>
            <a:r>
              <a:rPr lang="cs-CZ" dirty="0" err="1"/>
              <a:t>max</a:t>
            </a:r>
            <a:r>
              <a:rPr lang="cs-CZ" dirty="0"/>
              <a:t> 1 000 000 Kč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20. 6. 2017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225F-9904-4F29-82BE-9D0D84082B35}" type="slidenum">
              <a:rPr lang="cs-CZ" smtClean="0"/>
              <a:t>9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606" y="5550794"/>
            <a:ext cx="6822876" cy="112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55602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1853</Words>
  <Application>Microsoft Office PowerPoint</Application>
  <PresentationFormat>Širokoúhlá obrazovka</PresentationFormat>
  <Paragraphs>201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Seminář pro žadatele </vt:lpstr>
      <vt:lpstr>Výchozí dokumentace</vt:lpstr>
      <vt:lpstr>Základní údaje o výzvě</vt:lpstr>
      <vt:lpstr>Přehled vyhlášených fichí a finanční alokace</vt:lpstr>
      <vt:lpstr>121 Podpora nezemědělských aktivit místních podnikatelů</vt:lpstr>
      <vt:lpstr>122 Podpora místních zemědělců/1</vt:lpstr>
      <vt:lpstr>122 Podpora místních zemědělců/2</vt:lpstr>
      <vt:lpstr>124 Podpora lesního hospodářství a navazujících oborů/1</vt:lpstr>
      <vt:lpstr>124 Podpora lesního hospodářství a navazujících oborů/2</vt:lpstr>
      <vt:lpstr>125 Investice do lesních cest/1</vt:lpstr>
      <vt:lpstr>125 Investice do lesních cest/2</vt:lpstr>
      <vt:lpstr>Povinné přílohy/Žádost o dotaci</vt:lpstr>
      <vt:lpstr>Povinné přílohy/Žádost o platbu</vt:lpstr>
      <vt:lpstr>Postup administrace Žádosti o dotaci</vt:lpstr>
      <vt:lpstr>Povinnosti žadatele/příjemce</vt:lpstr>
      <vt:lpstr>Zadávání zakázek/1</vt:lpstr>
      <vt:lpstr>Zadávání zakázek/2 – zakázka malého rozsahu</vt:lpstr>
      <vt:lpstr>Zadávání zakázek/3 – zakázka vyšší hodnoty</vt:lpstr>
      <vt:lpstr>Děkuji 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žadatele</dc:title>
  <dc:creator>MAS</dc:creator>
  <cp:lastModifiedBy>MAS</cp:lastModifiedBy>
  <cp:revision>55</cp:revision>
  <dcterms:created xsi:type="dcterms:W3CDTF">2017-06-06T11:11:42Z</dcterms:created>
  <dcterms:modified xsi:type="dcterms:W3CDTF">2017-06-30T11:48:45Z</dcterms:modified>
</cp:coreProperties>
</file>