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6" r:id="rId4"/>
    <p:sldId id="267" r:id="rId5"/>
    <p:sldId id="268" r:id="rId6"/>
    <p:sldId id="272" r:id="rId7"/>
    <p:sldId id="264" r:id="rId8"/>
    <p:sldId id="273" r:id="rId9"/>
    <p:sldId id="261" r:id="rId10"/>
    <p:sldId id="269" r:id="rId11"/>
    <p:sldId id="271" r:id="rId12"/>
    <p:sldId id="27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7B34-93F7-45B9-9709-95290731CCBD}" type="datetimeFigureOut">
              <a:rPr lang="cs-CZ" smtClean="0"/>
              <a:t>11. 7. 2017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7265-4EB6-4191-B29C-0C639C856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1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7265-4EB6-4191-B29C-0C639C8564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6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6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9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4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5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8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68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pro žadatele</a:t>
            </a:r>
            <a:br>
              <a:rPr lang="cs-CZ" dirty="0" smtClean="0"/>
            </a:br>
            <a:r>
              <a:rPr lang="cs-CZ" dirty="0" smtClean="0"/>
              <a:t>IROP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Výzva č. 2 Zvýšení podílu udržitelných forem dopravy - Bezpečnost</a:t>
            </a:r>
            <a:endParaRPr lang="cs-CZ" dirty="0"/>
          </a:p>
        </p:txBody>
      </p:sp>
      <p:pic>
        <p:nvPicPr>
          <p:cNvPr id="4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Zakázka je vždy realizována na základě písemné smlouvy/objednávky</a:t>
            </a:r>
          </a:p>
          <a:p>
            <a:r>
              <a:rPr lang="cs-CZ" dirty="0" smtClean="0"/>
              <a:t>Zakázky na dodávky, služby nebo stavební práce</a:t>
            </a:r>
          </a:p>
          <a:p>
            <a:r>
              <a:rPr lang="cs-CZ" dirty="0" smtClean="0"/>
              <a:t>Druhy zakázek dle MP</a:t>
            </a:r>
          </a:p>
          <a:p>
            <a:pPr lvl="1"/>
            <a:r>
              <a:rPr lang="cs-CZ" dirty="0" smtClean="0"/>
              <a:t>Zakázka malého rozsahu – 400 000 Kč – 2 000 000 Kč/6 000 000 Kč</a:t>
            </a:r>
          </a:p>
          <a:p>
            <a:pPr lvl="1"/>
            <a:r>
              <a:rPr lang="cs-CZ" dirty="0" smtClean="0"/>
              <a:t>Zakázka vyšší hodnoty – nad 2 000 000 Kč/6 000 000 Kč </a:t>
            </a:r>
          </a:p>
          <a:p>
            <a:r>
              <a:rPr lang="cs-CZ" dirty="0" smtClean="0"/>
              <a:t>Druhy řízení</a:t>
            </a:r>
          </a:p>
          <a:p>
            <a:pPr lvl="1"/>
            <a:r>
              <a:rPr lang="cs-CZ" dirty="0" smtClean="0"/>
              <a:t>Otevřené</a:t>
            </a:r>
          </a:p>
          <a:p>
            <a:pPr lvl="1"/>
            <a:r>
              <a:rPr lang="cs-CZ" dirty="0" smtClean="0"/>
              <a:t>Uzavřené</a:t>
            </a:r>
          </a:p>
          <a:p>
            <a:pPr lvl="1"/>
            <a:r>
              <a:rPr lang="cs-CZ" dirty="0" smtClean="0"/>
              <a:t>Elektronické tržiště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10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17" y="5869099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47" y="5731318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19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</a:t>
            </a:r>
            <a:r>
              <a:rPr lang="cs-CZ" dirty="0" smtClean="0"/>
              <a:t>řízení/3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Výzva</a:t>
            </a:r>
          </a:p>
          <a:p>
            <a:pPr lvl="1"/>
            <a:r>
              <a:rPr lang="cs-CZ" dirty="0" smtClean="0"/>
              <a:t>Zakázka malého rozsahu – 10 dní</a:t>
            </a:r>
          </a:p>
          <a:p>
            <a:pPr lvl="2"/>
            <a:r>
              <a:rPr lang="cs-CZ" dirty="0" smtClean="0"/>
              <a:t>Uzavřené řízení – min. 3 obeslaní uchazeči</a:t>
            </a:r>
          </a:p>
          <a:p>
            <a:pPr lvl="1"/>
            <a:r>
              <a:rPr lang="cs-CZ" dirty="0" smtClean="0"/>
              <a:t>Zakázka vyšší hodnoty – 15 dní</a:t>
            </a:r>
          </a:p>
          <a:p>
            <a:r>
              <a:rPr lang="cs-CZ" dirty="0" smtClean="0"/>
              <a:t>Hodnocení nabídek – dle kritérií uvedených ve výzvě</a:t>
            </a:r>
          </a:p>
          <a:p>
            <a:r>
              <a:rPr lang="cs-CZ" dirty="0" smtClean="0"/>
              <a:t>Uzavření smlouvy + plnění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11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993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Lucie Koumarová</a:t>
            </a:r>
          </a:p>
          <a:p>
            <a:r>
              <a:rPr lang="cs-CZ" dirty="0" smtClean="0"/>
              <a:t>Ing. Zuzana Pátková</a:t>
            </a:r>
          </a:p>
          <a:p>
            <a:r>
              <a:rPr lang="cs-CZ" dirty="0" smtClean="0"/>
              <a:t>Bc. </a:t>
            </a:r>
            <a:r>
              <a:rPr lang="cs-CZ" smtClean="0"/>
              <a:t>Renáta Kadlecová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12</a:t>
            </a:fld>
            <a:endParaRPr lang="cs-CZ"/>
          </a:p>
        </p:txBody>
      </p:sp>
      <p:pic>
        <p:nvPicPr>
          <p:cNvPr id="8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25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2 Zvýšení podílu udržitelných forem dopravy – Bezpečnost/1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Datum vyhlášení výzvy 				10. 7. 2017, 8:00 hod</a:t>
            </a:r>
          </a:p>
          <a:p>
            <a:r>
              <a:rPr lang="cs-CZ" dirty="0" smtClean="0"/>
              <a:t>Datum příjmu žádostí v MS 2014+		10. 7. 2017, 8:00 hod</a:t>
            </a:r>
          </a:p>
          <a:p>
            <a:r>
              <a:rPr lang="cs-CZ" dirty="0" smtClean="0"/>
              <a:t>Datum ukončení příjmu žádostí		7. 8. 2017, 12:00 hod</a:t>
            </a:r>
          </a:p>
          <a:p>
            <a:r>
              <a:rPr lang="cs-CZ" dirty="0" smtClean="0"/>
              <a:t>Datum ukončení realizace projektu		31. 8. 2019</a:t>
            </a:r>
          </a:p>
          <a:p>
            <a:r>
              <a:rPr lang="cs-CZ" dirty="0" smtClean="0"/>
              <a:t>Alokace						7 700 000 Kč</a:t>
            </a:r>
          </a:p>
          <a:p>
            <a:r>
              <a:rPr lang="cs-CZ" dirty="0" smtClean="0"/>
              <a:t>Výše dotace					95 % způsobilých výdajů</a:t>
            </a:r>
          </a:p>
          <a:p>
            <a:r>
              <a:rPr lang="cs-CZ" dirty="0" smtClean="0"/>
              <a:t>Minimální výše způsobilých výdajů		200 000 Kč</a:t>
            </a:r>
          </a:p>
          <a:p>
            <a:r>
              <a:rPr lang="cs-CZ" dirty="0" smtClean="0"/>
              <a:t>Maximální výše způsobilých výdajů		8 000 000 Kč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2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661" y="5936688"/>
            <a:ext cx="535914" cy="53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22929"/>
            <a:ext cx="4164022" cy="68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91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2 Zvýšení podílu udržitelných forem dopravy – Bezpečnost/2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Oprávnění žadatelé</a:t>
            </a:r>
          </a:p>
          <a:p>
            <a:pPr lvl="1"/>
            <a:r>
              <a:rPr lang="cs-CZ" dirty="0" smtClean="0"/>
              <a:t>Obce a jejich zřizované/zakládané organizace</a:t>
            </a:r>
          </a:p>
          <a:p>
            <a:pPr lvl="1"/>
            <a:r>
              <a:rPr lang="cs-CZ" dirty="0" smtClean="0"/>
              <a:t>Dobrovolné svazky obcí a jejich zřizované/zakládané organizace</a:t>
            </a:r>
          </a:p>
          <a:p>
            <a:r>
              <a:rPr lang="cs-CZ" dirty="0" smtClean="0"/>
              <a:t>Podporované aktivity</a:t>
            </a:r>
          </a:p>
          <a:p>
            <a:pPr lvl="1"/>
            <a:r>
              <a:rPr lang="cs-CZ" dirty="0" smtClean="0"/>
              <a:t>Zvyšování bezpečnosti dopravy: </a:t>
            </a:r>
          </a:p>
          <a:p>
            <a:pPr lvl="2"/>
            <a:r>
              <a:rPr lang="cs-CZ" dirty="0" smtClean="0"/>
              <a:t>Rekonstrukce/modernizace/výstavba chodníků podél silnic I., II. a III. třídy a místních komunikací (přizpůsobení osobám s omezenou schopností pohybu a orientace) včetně přechodů pro chodce a míst pro přecházení</a:t>
            </a:r>
          </a:p>
          <a:p>
            <a:pPr lvl="2"/>
            <a:r>
              <a:rPr lang="cs-CZ" dirty="0" smtClean="0"/>
              <a:t>Rekonstrukce/modernizace/výstavba bezbariérových komunikací pro pěší k zastávkám veřejné hromadné dopravy</a:t>
            </a:r>
          </a:p>
          <a:p>
            <a:pPr lvl="2"/>
            <a:r>
              <a:rPr lang="cs-CZ" dirty="0" smtClean="0"/>
              <a:t>Realizace prvků zvyšujících bezpečnost dopravy (osvětlení komunikace, inteligentní dopravní systémy, bezpečnostní opatření na silnici,…)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393" y="6010926"/>
            <a:ext cx="579010" cy="57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978" y="5984981"/>
            <a:ext cx="4498872" cy="74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96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2 Zvýšení podílu udržitelných forem dopravy – Bezpečnost/3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Povinné přílohy</a:t>
            </a:r>
          </a:p>
          <a:p>
            <a:pPr lvl="1"/>
            <a:r>
              <a:rPr lang="cs-CZ" dirty="0" smtClean="0"/>
              <a:t>Plná moc v případě, že žádost nepodepisuje statutární zástupce</a:t>
            </a:r>
          </a:p>
          <a:p>
            <a:pPr lvl="1"/>
            <a:r>
              <a:rPr lang="cs-CZ" dirty="0" smtClean="0"/>
              <a:t>Podepsaná smlouva s dodavatelem (pokud již proběhlo výběrové/zadávací řízení)</a:t>
            </a:r>
          </a:p>
          <a:p>
            <a:pPr lvl="1"/>
            <a:r>
              <a:rPr lang="cs-CZ" dirty="0" smtClean="0"/>
              <a:t>Doklady o právní subjektivitě </a:t>
            </a:r>
          </a:p>
          <a:p>
            <a:pPr lvl="2"/>
            <a:r>
              <a:rPr lang="cs-CZ" dirty="0" smtClean="0"/>
              <a:t>DSO – zakládací smlouva</a:t>
            </a:r>
          </a:p>
          <a:p>
            <a:pPr lvl="2"/>
            <a:r>
              <a:rPr lang="cs-CZ" dirty="0" smtClean="0"/>
              <a:t>Organizace zřizované/zakládané DSO – zřizovací/zakládací listina</a:t>
            </a:r>
          </a:p>
          <a:p>
            <a:pPr lvl="1"/>
            <a:r>
              <a:rPr lang="cs-CZ" dirty="0" smtClean="0"/>
              <a:t>Studie proveditelnosti (pozor na upravenou osnovu Studie proveditelnosti pro výzvu č. 2)</a:t>
            </a:r>
          </a:p>
          <a:p>
            <a:pPr lvl="1"/>
            <a:r>
              <a:rPr lang="cs-CZ" dirty="0" smtClean="0"/>
              <a:t>Doklad o prokázání právních vztahů k majetku jenž je předmětem projektu (výpis z katastru nemovitostí; pokud není zapsán jako vlastník či nemá právo hospodařit, je nutné doložit ještě ošetření majetkoprávních vztahů)</a:t>
            </a:r>
          </a:p>
          <a:p>
            <a:pPr lvl="1"/>
            <a:r>
              <a:rPr lang="cs-CZ" dirty="0" smtClean="0"/>
              <a:t>Výpis z rejstříku trestů všech statutárních zástupců (s výjimkou obcí)</a:t>
            </a:r>
          </a:p>
          <a:p>
            <a:pPr lvl="1"/>
            <a:r>
              <a:rPr lang="cs-CZ" dirty="0" smtClean="0"/>
              <a:t>Smlouva o spolupráci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100" y="5814289"/>
            <a:ext cx="627114" cy="62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5" y="5774740"/>
            <a:ext cx="4872645" cy="80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96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2 Zvýšení podílu udržitelných forem dopravy – Bezpečnost/4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Povinné přílohy – pokračování</a:t>
            </a:r>
          </a:p>
          <a:p>
            <a:pPr lvl="1"/>
            <a:r>
              <a:rPr lang="cs-CZ" dirty="0" smtClean="0"/>
              <a:t>Územní rozhodnutí s nabytím právní moci/územní souhlas/veřejnoprávní smlouva</a:t>
            </a:r>
          </a:p>
          <a:p>
            <a:pPr lvl="1"/>
            <a:r>
              <a:rPr lang="cs-CZ" dirty="0" smtClean="0"/>
              <a:t>Žádost o stavební povolení/ohlášení případně dokumenty s nabytím právní moci/veřejnoprávní smlouva</a:t>
            </a:r>
          </a:p>
          <a:p>
            <a:pPr lvl="1"/>
            <a:r>
              <a:rPr lang="cs-CZ" dirty="0" smtClean="0"/>
              <a:t>Projektová dokumentace pro vydání stavebního povolení/ohlášení (musí být zpracována autorizovaným projektantem, ověření stavebním úřadem – razítko s podpisem alespoň na titulní straně)</a:t>
            </a:r>
          </a:p>
          <a:p>
            <a:pPr lvl="1"/>
            <a:r>
              <a:rPr lang="cs-CZ" dirty="0" smtClean="0"/>
              <a:t>Položkový rozpočet stavby</a:t>
            </a:r>
          </a:p>
          <a:p>
            <a:pPr lvl="1"/>
            <a:r>
              <a:rPr lang="cs-CZ" dirty="0" smtClean="0"/>
              <a:t>Výpočet čistých jiných peněžních příjmů</a:t>
            </a:r>
          </a:p>
          <a:p>
            <a:pPr lvl="1"/>
            <a:r>
              <a:rPr lang="cs-CZ" dirty="0" smtClean="0"/>
              <a:t>Čestné prohlášení o skutečném majiteli (vzor viz Obecná pravidla př. 30) – nedokládají veřejnoprávní právnické osoby</a:t>
            </a:r>
          </a:p>
          <a:p>
            <a:pPr lvl="1"/>
            <a:r>
              <a:rPr lang="cs-CZ" dirty="0" smtClean="0"/>
              <a:t>Karta souladu projektu s principy udržitelné mobility</a:t>
            </a:r>
          </a:p>
          <a:p>
            <a:pPr lvl="1"/>
            <a:r>
              <a:rPr lang="cs-CZ" dirty="0" smtClean="0"/>
              <a:t>Doklady k výkupu nemovitostí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647" y="5968723"/>
            <a:ext cx="696694" cy="69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516" y="5909500"/>
            <a:ext cx="5413272" cy="8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5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studie proveditelnosti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Informace o zpracovateli a žadateli (vyplnit pouze tabulku, neuvádět žádné dlouhé reference atd.)</a:t>
            </a:r>
          </a:p>
          <a:p>
            <a:r>
              <a:rPr lang="cs-CZ" dirty="0" smtClean="0"/>
              <a:t>Charakteristika projektu a jeho soulad s programem (místo realizace, cílové skupin, vazba na strategické dokumenty) + </a:t>
            </a:r>
            <a:r>
              <a:rPr lang="cs-CZ" b="1" dirty="0" smtClean="0">
                <a:solidFill>
                  <a:srgbClr val="FF0000"/>
                </a:solidFill>
              </a:rPr>
              <a:t>soulad se strategií SCLLD</a:t>
            </a:r>
            <a:endParaRPr lang="cs-CZ" dirty="0" smtClean="0"/>
          </a:p>
          <a:p>
            <a:r>
              <a:rPr lang="cs-CZ" dirty="0" smtClean="0"/>
              <a:t>Podrobný popis projektu</a:t>
            </a:r>
          </a:p>
          <a:p>
            <a:r>
              <a:rPr lang="cs-CZ" dirty="0" smtClean="0"/>
              <a:t>Zdůvodnění potřebnosti realizace projektu</a:t>
            </a:r>
          </a:p>
          <a:p>
            <a:r>
              <a:rPr lang="cs-CZ" dirty="0" smtClean="0"/>
              <a:t>Připravenost projektu k realizaci  (technická připravenost + financování)</a:t>
            </a:r>
          </a:p>
          <a:p>
            <a:r>
              <a:rPr lang="cs-CZ" dirty="0" smtClean="0"/>
              <a:t>Výstupy projektu</a:t>
            </a:r>
          </a:p>
          <a:p>
            <a:r>
              <a:rPr lang="cs-CZ" dirty="0" smtClean="0"/>
              <a:t>Finanční analýza – podrobný rozpočet</a:t>
            </a:r>
          </a:p>
          <a:p>
            <a:r>
              <a:rPr lang="cs-CZ" dirty="0" smtClean="0"/>
              <a:t>Způsob stanovení cen do rozpočtu (hlavní aktivity mimo stavebních prací; </a:t>
            </a:r>
            <a:r>
              <a:rPr lang="cs-CZ" dirty="0" err="1" smtClean="0"/>
              <a:t>max</a:t>
            </a:r>
            <a:r>
              <a:rPr lang="cs-CZ" dirty="0" smtClean="0"/>
              <a:t> 6 měsíců před podáním žádosti; nad 100 000 Kč za výdaj)</a:t>
            </a:r>
          </a:p>
          <a:p>
            <a:r>
              <a:rPr lang="cs-CZ" dirty="0" smtClean="0"/>
              <a:t>Analýza a řízení rizik</a:t>
            </a:r>
          </a:p>
          <a:p>
            <a:r>
              <a:rPr lang="cs-CZ" dirty="0" smtClean="0"/>
              <a:t>Vliv projektu na horizontální kritéria</a:t>
            </a:r>
          </a:p>
          <a:p>
            <a:r>
              <a:rPr lang="cs-CZ" dirty="0" smtClean="0"/>
              <a:t>Závěrečné hodnocení udržitelnosti projektu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6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04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hodnocení projektů ve výzvě č. 1 a výzvě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Žádost o podporu musí být zaregistrována přes ISKP včetně všech příloh – nic není papírově dokládáno na MAS</a:t>
            </a:r>
          </a:p>
          <a:p>
            <a:r>
              <a:rPr lang="cs-CZ" dirty="0" smtClean="0"/>
              <a:t>Po ukončení příjmu žádostí dochází k hodnocení formálních náležitostí a přijatelnosti (</a:t>
            </a:r>
            <a:r>
              <a:rPr lang="cs-CZ" dirty="0" err="1" smtClean="0"/>
              <a:t>max</a:t>
            </a:r>
            <a:r>
              <a:rPr lang="cs-CZ" dirty="0" smtClean="0"/>
              <a:t> 29 pracovních dní)</a:t>
            </a:r>
          </a:p>
          <a:p>
            <a:r>
              <a:rPr lang="cs-CZ" dirty="0" smtClean="0"/>
              <a:t>Projekty, které prošly kontrolou </a:t>
            </a:r>
            <a:r>
              <a:rPr lang="cs-CZ" dirty="0" err="1" smtClean="0"/>
              <a:t>FNaP</a:t>
            </a:r>
            <a:r>
              <a:rPr lang="cs-CZ" dirty="0" smtClean="0"/>
              <a:t> hodnotí Výběrová komise (</a:t>
            </a:r>
            <a:r>
              <a:rPr lang="cs-CZ" dirty="0" err="1" smtClean="0"/>
              <a:t>max</a:t>
            </a:r>
            <a:r>
              <a:rPr lang="cs-CZ" dirty="0" smtClean="0"/>
              <a:t> 30 pracovních dní od ukončení </a:t>
            </a:r>
            <a:r>
              <a:rPr lang="cs-CZ" dirty="0" err="1" smtClean="0"/>
              <a:t>FNaP</a:t>
            </a:r>
            <a:r>
              <a:rPr lang="cs-CZ" dirty="0" smtClean="0"/>
              <a:t>)</a:t>
            </a:r>
          </a:p>
          <a:p>
            <a:r>
              <a:rPr lang="cs-CZ" dirty="0" smtClean="0"/>
              <a:t>Schválení projektů doporučených k financování na základě hodnocení provedeném Výběrovou komisí má na starost Rozhodovací orgán (</a:t>
            </a:r>
            <a:r>
              <a:rPr lang="cs-CZ" dirty="0" err="1" smtClean="0"/>
              <a:t>max</a:t>
            </a:r>
            <a:r>
              <a:rPr lang="cs-CZ" dirty="0" smtClean="0"/>
              <a:t> 30 pracovních dní od ukončení </a:t>
            </a:r>
            <a:r>
              <a:rPr lang="cs-CZ" dirty="0" err="1" smtClean="0"/>
              <a:t>FNaP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Žádost o přezkum hodnocení/stížnost (15 kalendářních dní od doručení výsledku)</a:t>
            </a:r>
          </a:p>
          <a:p>
            <a:r>
              <a:rPr lang="cs-CZ" dirty="0" smtClean="0"/>
              <a:t>Odeslán doporučených projektů na CRR – ZOZ (</a:t>
            </a:r>
            <a:r>
              <a:rPr lang="cs-CZ" dirty="0" err="1" smtClean="0"/>
              <a:t>max</a:t>
            </a:r>
            <a:r>
              <a:rPr lang="cs-CZ" dirty="0" smtClean="0"/>
              <a:t> 30 pracovních dní od schválení MAS)</a:t>
            </a:r>
          </a:p>
          <a:p>
            <a:r>
              <a:rPr lang="cs-CZ" dirty="0" smtClean="0"/>
              <a:t>Vydání právního aktu (ŘO IROP)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7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743" y="5918354"/>
            <a:ext cx="665339" cy="66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2" y="5867996"/>
            <a:ext cx="5169647" cy="85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60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/>
          <a:lstStyle/>
          <a:p>
            <a:r>
              <a:rPr lang="cs-CZ" dirty="0" smtClean="0"/>
              <a:t>Projekt je nutné založit pod výzvou č. 53, poté zadat název projektu a po uložení teprve vybrat odpovídající výzvu MAS Třešťsko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/>
          <a:srcRect l="17554" t="35970" r="40687" b="18849"/>
          <a:stretch/>
        </p:blipFill>
        <p:spPr>
          <a:xfrm>
            <a:off x="645829" y="2672000"/>
            <a:ext cx="4224271" cy="2569701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4610638" y="3825025"/>
            <a:ext cx="965914" cy="61818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/>
          <a:srcRect l="17767" t="12147" r="23160" b="6771"/>
          <a:stretch/>
        </p:blipFill>
        <p:spPr>
          <a:xfrm>
            <a:off x="5657119" y="2455829"/>
            <a:ext cx="6091707" cy="3090930"/>
          </a:xfrm>
          <a:prstGeom prst="rect">
            <a:avLst/>
          </a:prstGeom>
        </p:spPr>
      </p:pic>
      <p:sp>
        <p:nvSpPr>
          <p:cNvPr id="11" name="Šipka doprava 10"/>
          <p:cNvSpPr/>
          <p:nvPr/>
        </p:nvSpPr>
        <p:spPr>
          <a:xfrm>
            <a:off x="721216" y="4172755"/>
            <a:ext cx="309093" cy="270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5576552" y="2550160"/>
            <a:ext cx="399245" cy="31264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řízení/1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pokyn pro oblast zadávání zakázek pro programové období 2014 – 2020</a:t>
            </a:r>
          </a:p>
          <a:p>
            <a:r>
              <a:rPr lang="cs-CZ" dirty="0" smtClean="0"/>
              <a:t>Zákon 134/2016 Sb. o zadávání veřejných zakázek</a:t>
            </a:r>
          </a:p>
          <a:p>
            <a:r>
              <a:rPr lang="cs-CZ" dirty="0" smtClean="0"/>
              <a:t>Vždy se jedná o veřejného/“dotovaného“ zadavatele vzhledem k výši podpory (95 %)</a:t>
            </a:r>
          </a:p>
          <a:p>
            <a:r>
              <a:rPr lang="cs-CZ" dirty="0" smtClean="0"/>
              <a:t>Kontrola zadání zakázky probíhá výhradně na CRR</a:t>
            </a:r>
          </a:p>
          <a:p>
            <a:r>
              <a:rPr lang="cs-CZ" dirty="0" smtClean="0"/>
              <a:t>Pokud má žadatel vlastní (přísnější) pravidla, pak se řídí jimi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9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5875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823</Words>
  <Application>Microsoft Office PowerPoint</Application>
  <PresentationFormat>Širokoúhlá obrazovka</PresentationFormat>
  <Paragraphs>115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Seminář pro žadatele IROP</vt:lpstr>
      <vt:lpstr>Výzva č. 2 Zvýšení podílu udržitelných forem dopravy – Bezpečnost/1</vt:lpstr>
      <vt:lpstr>Výzva č. 2 Zvýšení podílu udržitelných forem dopravy – Bezpečnost/2</vt:lpstr>
      <vt:lpstr>Výzva č. 2 Zvýšení podílu udržitelných forem dopravy – Bezpečnost/3</vt:lpstr>
      <vt:lpstr>Výzva č. 2 Zvýšení podílu udržitelných forem dopravy – Bezpečnost/4</vt:lpstr>
      <vt:lpstr>Osnova studie proveditelnosti</vt:lpstr>
      <vt:lpstr>Postup hodnocení projektů ve výzvě č. 1 a výzvě č. 2</vt:lpstr>
      <vt:lpstr>ISKP14+</vt:lpstr>
      <vt:lpstr>Výběrová řízení/1</vt:lpstr>
      <vt:lpstr>Výběrová řízení/2</vt:lpstr>
      <vt:lpstr>Výběrová řízení/3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IROP</dc:title>
  <dc:creator>MAS</dc:creator>
  <cp:lastModifiedBy>MAS</cp:lastModifiedBy>
  <cp:revision>37</cp:revision>
  <dcterms:created xsi:type="dcterms:W3CDTF">2017-06-12T07:56:22Z</dcterms:created>
  <dcterms:modified xsi:type="dcterms:W3CDTF">2017-07-11T09:14:00Z</dcterms:modified>
</cp:coreProperties>
</file>