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2" r:id="rId6"/>
    <p:sldId id="278" r:id="rId7"/>
    <p:sldId id="279" r:id="rId8"/>
    <p:sldId id="281" r:id="rId9"/>
    <p:sldId id="272" r:id="rId10"/>
    <p:sldId id="264" r:id="rId11"/>
    <p:sldId id="273" r:id="rId12"/>
    <p:sldId id="283" r:id="rId13"/>
    <p:sldId id="275" r:id="rId14"/>
    <p:sldId id="282" r:id="rId15"/>
    <p:sldId id="277" r:id="rId16"/>
    <p:sldId id="261" r:id="rId17"/>
    <p:sldId id="269" r:id="rId18"/>
    <p:sldId id="271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7B34-93F7-45B9-9709-95290731CCBD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7265-4EB6-4191-B29C-0C639C856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1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7265-4EB6-4191-B29C-0C639C8564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6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6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9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4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5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8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68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rop.mmr.cz/cs/Vyzvy/Seznam/Vyzva-c-69-Integrovany-zachranny-system-integrova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pro žadatele</a:t>
            </a:r>
            <a:br>
              <a:rPr lang="cs-CZ" dirty="0" smtClean="0"/>
            </a:br>
            <a:r>
              <a:rPr lang="cs-CZ" dirty="0" smtClean="0"/>
              <a:t>IROP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Výzva č. 4 Hasičské stanice</a:t>
            </a:r>
          </a:p>
        </p:txBody>
      </p:sp>
      <p:pic>
        <p:nvPicPr>
          <p:cNvPr id="4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hodnocení projektů ve výzvě č.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Žádost o podporu musí být zaregistrována přes ISKP včetně všech příloh – nic není papírově dokládáno na MAS</a:t>
            </a:r>
          </a:p>
          <a:p>
            <a:r>
              <a:rPr lang="cs-CZ" dirty="0" smtClean="0"/>
              <a:t>Po ukončení příjmu žádostí dochází k hodnocení formálních náležitostí a přijatelnosti (max. 29 pracovních dní)</a:t>
            </a:r>
          </a:p>
          <a:p>
            <a:r>
              <a:rPr lang="cs-CZ" dirty="0" smtClean="0"/>
              <a:t>Projekty, které prošly kontrolou </a:t>
            </a:r>
            <a:r>
              <a:rPr lang="cs-CZ" dirty="0" err="1" smtClean="0"/>
              <a:t>FNaP</a:t>
            </a:r>
            <a:r>
              <a:rPr lang="cs-CZ" dirty="0" smtClean="0"/>
              <a:t> hodnotí Výběrová komise (max. 20 pracovních dní od ukončení </a:t>
            </a:r>
            <a:r>
              <a:rPr lang="cs-CZ" dirty="0" err="1" smtClean="0"/>
              <a:t>FNaP</a:t>
            </a:r>
            <a:r>
              <a:rPr lang="cs-CZ" dirty="0" smtClean="0"/>
              <a:t>)</a:t>
            </a:r>
          </a:p>
          <a:p>
            <a:r>
              <a:rPr lang="cs-CZ" dirty="0" smtClean="0"/>
              <a:t>Schválení projektů doporučených k financování na základě hodnocení provedeném Výběrovou komisí má na starost Rozhodovací orgán (max. 20 pracovních dní od ukončení věcného hodnocení)</a:t>
            </a:r>
          </a:p>
          <a:p>
            <a:r>
              <a:rPr lang="cs-CZ" dirty="0" smtClean="0"/>
              <a:t>Žádost o přezkum hodnocení/stížnost - 15 kalendářních dní od doručení výsledku (tj. ode dne, kdy se do systému přihlásí odpovědná osoba nebo po uplynutí 10 dní po vložení do systému)</a:t>
            </a:r>
          </a:p>
          <a:p>
            <a:r>
              <a:rPr lang="cs-CZ" dirty="0" smtClean="0"/>
              <a:t>Odeslání doporučených projektů na CRR – ZOZ (max. </a:t>
            </a:r>
            <a:r>
              <a:rPr lang="cs-CZ" dirty="0"/>
              <a:t>5</a:t>
            </a:r>
            <a:r>
              <a:rPr lang="cs-CZ" dirty="0" smtClean="0"/>
              <a:t> pracovních dní od schválení MAS/zápisu z RO)</a:t>
            </a:r>
          </a:p>
          <a:p>
            <a:r>
              <a:rPr lang="cs-CZ" dirty="0" smtClean="0"/>
              <a:t>Vydání právního aktu (ŘO IROP)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15. 11. 2018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10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743" y="5918354"/>
            <a:ext cx="665339" cy="66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2" y="5867996"/>
            <a:ext cx="5169647" cy="85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60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/>
          <a:lstStyle/>
          <a:p>
            <a:r>
              <a:rPr lang="cs-CZ" dirty="0" smtClean="0"/>
              <a:t>Projekt je nutné založit pod výzvou č. 69, poté zadat název projektu a po uložení teprve vybrat odpovídající výzvu MAS Třešťsko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/>
          <a:srcRect l="17554" t="35970" r="40687" b="18849"/>
          <a:stretch/>
        </p:blipFill>
        <p:spPr>
          <a:xfrm>
            <a:off x="645829" y="2672000"/>
            <a:ext cx="4224271" cy="2569701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721216" y="4172755"/>
            <a:ext cx="309093" cy="270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5294291" y="3668700"/>
            <a:ext cx="399245" cy="31264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4610638" y="3825025"/>
            <a:ext cx="965914" cy="61818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5"/>
          <a:srcRect l="19390" t="11330" b="20919"/>
          <a:stretch/>
        </p:blipFill>
        <p:spPr>
          <a:xfrm>
            <a:off x="5727342" y="2240924"/>
            <a:ext cx="6327283" cy="329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0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Hodnotící kritéria – výzva č. 4 Hasičské stanice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 smtClean="0"/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FF0000"/>
                </a:solidFill>
              </a:rPr>
              <a:t>Celkem 50 bodů</a:t>
            </a:r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FF0000"/>
                </a:solidFill>
              </a:rPr>
              <a:t>Minimum 25 bodů</a:t>
            </a:r>
            <a:endParaRPr lang="cs-CZ" sz="44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84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083972" y="258762"/>
            <a:ext cx="10515600" cy="1325563"/>
          </a:xfrm>
        </p:spPr>
        <p:txBody>
          <a:bodyPr/>
          <a:lstStyle/>
          <a:p>
            <a:r>
              <a:rPr lang="cs-CZ" dirty="0" smtClean="0"/>
              <a:t>Hodnotící kritéria – výzva č. 4 Hasičské stanice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294967295"/>
          </p:nvPr>
        </p:nvSpPr>
        <p:spPr>
          <a:xfrm>
            <a:off x="0" y="1321024"/>
            <a:ext cx="7008813" cy="460533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1. Počet </a:t>
            </a:r>
            <a:r>
              <a:rPr lang="cs-CZ" sz="2000" dirty="0"/>
              <a:t>zásahů za poslední 4 roky (tj. za poslední 4 ukončené kalendářní roky před podáním žádosti o podporu) </a:t>
            </a:r>
          </a:p>
          <a:p>
            <a:pPr marL="0" indent="0">
              <a:buNone/>
            </a:pPr>
            <a:r>
              <a:rPr lang="cs-CZ" sz="1400" i="1" dirty="0"/>
              <a:t>Toto kritérium bude hodnoceno na základě údaje uvedeného ve studii proveditelnosti. Podkladem </a:t>
            </a:r>
            <a:r>
              <a:rPr lang="cs-CZ" sz="1400" i="1" dirty="0" smtClean="0"/>
              <a:t>je </a:t>
            </a:r>
            <a:r>
              <a:rPr lang="cs-CZ" sz="1400" i="1" dirty="0"/>
              <a:t>oficiální statistické sledování událostí HZS kraje. </a:t>
            </a:r>
            <a:endParaRPr lang="cs-CZ" sz="1400" i="1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2</a:t>
            </a:r>
            <a:r>
              <a:rPr lang="cs-CZ" sz="2000" dirty="0"/>
              <a:t>. Počet hasičů operující v nové/zrekonstruované stanici. </a:t>
            </a:r>
          </a:p>
          <a:p>
            <a:pPr marL="0" indent="0">
              <a:buNone/>
            </a:pPr>
            <a:r>
              <a:rPr lang="cs-CZ" sz="1400" i="1" dirty="0"/>
              <a:t>Toto </a:t>
            </a:r>
            <a:r>
              <a:rPr lang="cs-CZ" sz="1400" i="1" dirty="0" smtClean="0"/>
              <a:t>kritérium </a:t>
            </a:r>
            <a:r>
              <a:rPr lang="cs-CZ" sz="1400" i="1" dirty="0"/>
              <a:t>bude hodnoceno na základě údaje uvedeného ve studii proveditelnosti</a:t>
            </a:r>
            <a:r>
              <a:rPr lang="cs-CZ" sz="1400" i="1" dirty="0" smtClean="0"/>
              <a:t>.</a:t>
            </a:r>
          </a:p>
          <a:p>
            <a:pPr marL="0" indent="0">
              <a:buNone/>
            </a:pPr>
            <a:endParaRPr lang="cs-CZ" sz="1400" i="1" dirty="0"/>
          </a:p>
          <a:p>
            <a:pPr marL="0" indent="0">
              <a:buNone/>
            </a:pPr>
            <a:r>
              <a:rPr lang="cs-CZ" sz="2000" dirty="0"/>
              <a:t>3</a:t>
            </a:r>
            <a:r>
              <a:rPr lang="cs-CZ" sz="2000" dirty="0" smtClean="0"/>
              <a:t>. </a:t>
            </a:r>
            <a:r>
              <a:rPr lang="cs-CZ" sz="2000" dirty="0"/>
              <a:t>Počet obyvatel obce, ve které je projekt realizován.  </a:t>
            </a:r>
            <a:endParaRPr lang="cs-CZ" sz="2000" dirty="0" smtClean="0"/>
          </a:p>
          <a:p>
            <a:pPr marL="0" indent="0">
              <a:buNone/>
            </a:pPr>
            <a:r>
              <a:rPr lang="cs-CZ" sz="1400" i="1" dirty="0" smtClean="0"/>
              <a:t>Toto </a:t>
            </a:r>
            <a:r>
              <a:rPr lang="cs-CZ" sz="1400" i="1" dirty="0"/>
              <a:t>kritérium bude hodnoceno na základě údaje uvedeného ve studii proveditelnosti, ve které je tomuto věnována speciální kapitola. Body budou přiděleny dle uveřejněného počtu obyvatel v obcích ČSÚ k 31. 12. předchozího kalendářního roku. Pokud by projekt spojoval více obcí, bude proveden aritmetický průměr obyvatel všech dotčených obcí.</a:t>
            </a:r>
            <a:endParaRPr lang="cs-CZ" sz="1400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4294967295"/>
          </p:nvPr>
        </p:nvSpPr>
        <p:spPr>
          <a:xfrm>
            <a:off x="7008813" y="1584325"/>
            <a:ext cx="5183187" cy="460533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0 - </a:t>
            </a:r>
            <a:r>
              <a:rPr lang="cs-CZ" sz="2000" dirty="0"/>
              <a:t>do 30 </a:t>
            </a:r>
            <a:r>
              <a:rPr lang="cs-CZ" sz="2000" dirty="0" smtClean="0"/>
              <a:t>zásahů (včetně)</a:t>
            </a:r>
            <a:endParaRPr lang="cs-CZ" sz="2000" dirty="0"/>
          </a:p>
          <a:p>
            <a:r>
              <a:rPr lang="cs-CZ" sz="2000" dirty="0" smtClean="0"/>
              <a:t>10 - </a:t>
            </a:r>
            <a:r>
              <a:rPr lang="cs-CZ" sz="2000" dirty="0"/>
              <a:t>více než 31 </a:t>
            </a:r>
            <a:r>
              <a:rPr lang="cs-CZ" sz="2000" dirty="0" smtClean="0"/>
              <a:t>zásahů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0 - </a:t>
            </a:r>
            <a:r>
              <a:rPr lang="cs-CZ" sz="2000" dirty="0"/>
              <a:t>do </a:t>
            </a:r>
            <a:r>
              <a:rPr lang="cs-CZ" sz="2000" dirty="0" smtClean="0"/>
              <a:t>5 (včetně)</a:t>
            </a:r>
            <a:endParaRPr lang="cs-CZ" sz="2000" dirty="0"/>
          </a:p>
          <a:p>
            <a:r>
              <a:rPr lang="cs-CZ" sz="2000" dirty="0" smtClean="0"/>
              <a:t>10 - více </a:t>
            </a:r>
            <a:r>
              <a:rPr lang="cs-CZ" sz="2000" dirty="0"/>
              <a:t>než </a:t>
            </a:r>
            <a:r>
              <a:rPr lang="cs-CZ" sz="2000" dirty="0" smtClean="0"/>
              <a:t>6</a:t>
            </a:r>
          </a:p>
          <a:p>
            <a:endParaRPr lang="cs-CZ" sz="2000" dirty="0"/>
          </a:p>
          <a:p>
            <a:r>
              <a:rPr lang="cs-CZ" sz="2000" dirty="0"/>
              <a:t>0 – nad 1001 obyvatel</a:t>
            </a:r>
          </a:p>
          <a:p>
            <a:r>
              <a:rPr lang="cs-CZ" sz="2000" dirty="0" smtClean="0"/>
              <a:t>5 - </a:t>
            </a:r>
            <a:r>
              <a:rPr lang="cs-CZ" sz="2000" dirty="0"/>
              <a:t>mezi 501 – 1000 obyvateli včetně</a:t>
            </a:r>
          </a:p>
          <a:p>
            <a:r>
              <a:rPr lang="cs-CZ" sz="2000" dirty="0" smtClean="0"/>
              <a:t>10 - </a:t>
            </a:r>
            <a:r>
              <a:rPr lang="cs-CZ" sz="2000" dirty="0"/>
              <a:t>méně než 500 obyvatel včetně</a:t>
            </a:r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6073528"/>
            <a:ext cx="684212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820" y="5926362"/>
            <a:ext cx="5993711" cy="98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kritéria – výzva č. 4 Hasičské stanice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154547" y="1390918"/>
            <a:ext cx="6980350" cy="4786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 smtClean="0"/>
              <a:t>4. </a:t>
            </a:r>
            <a:r>
              <a:rPr lang="cs-CZ" sz="2000" dirty="0"/>
              <a:t>Výstupy projektu by pomohly aktivovat i činnost dětí v rámci této oblasti. </a:t>
            </a:r>
          </a:p>
          <a:p>
            <a:pPr marL="0" indent="0">
              <a:buNone/>
            </a:pPr>
            <a:r>
              <a:rPr lang="cs-CZ" sz="1500" i="1" dirty="0" smtClean="0"/>
              <a:t>Toto </a:t>
            </a:r>
            <a:r>
              <a:rPr lang="cs-CZ" sz="1500" i="1" dirty="0"/>
              <a:t>kritérium bude hodnoceno na základě údaje uvedeného ve studii proveditelnosti, ve které je tomuto věnována speciální kapitola, popisující zda místní SDH systematicky pracuje s mládeží, například s dětmi sdruženými v kroužku mladých hasičů či v obdobné činnosti, rozšiřující povědomí dětí o SDH – jedná se o popis skutečnosti jak předmět projektu zlepší podmínky pro práci s mládeží. </a:t>
            </a:r>
            <a:endParaRPr lang="cs-CZ" sz="1500" i="1" dirty="0" smtClean="0"/>
          </a:p>
          <a:p>
            <a:pPr marL="0" indent="0">
              <a:buNone/>
            </a:pPr>
            <a:endParaRPr lang="cs-CZ" sz="1500" i="1" dirty="0"/>
          </a:p>
          <a:p>
            <a:pPr marL="0" indent="0">
              <a:buNone/>
            </a:pPr>
            <a:r>
              <a:rPr lang="cs-CZ" sz="2000" dirty="0" smtClean="0"/>
              <a:t>5. </a:t>
            </a:r>
            <a:r>
              <a:rPr lang="cs-CZ" sz="2000" dirty="0"/>
              <a:t>Součástí projektového záměru je rozšíření garážových stání. </a:t>
            </a:r>
            <a:endParaRPr lang="cs-CZ" sz="2000" dirty="0" smtClean="0"/>
          </a:p>
          <a:p>
            <a:pPr marL="0" indent="0">
              <a:buNone/>
            </a:pPr>
            <a:r>
              <a:rPr lang="cs-CZ" sz="1600" i="1" dirty="0" smtClean="0"/>
              <a:t>Toto </a:t>
            </a:r>
            <a:r>
              <a:rPr lang="cs-CZ" sz="1600" i="1" dirty="0"/>
              <a:t>kritérium bude hodnoceno na základě údaje uvedeného v projektové dokumentaci. Kritérium bude hodnoceno, pouze pokud se jedná o rekonstrukci/modernizace stávající stanice. V případě, že se jedná o výstavbu zcela nové </a:t>
            </a:r>
            <a:r>
              <a:rPr lang="cs-CZ" sz="1600" i="1" dirty="0" smtClean="0"/>
              <a:t>stanice</a:t>
            </a:r>
            <a:r>
              <a:rPr lang="cs-CZ" sz="1600" i="1" dirty="0"/>
              <a:t>, bude přidělený počet bodů 0. </a:t>
            </a:r>
            <a:endParaRPr lang="cs-CZ" sz="1600" i="1" dirty="0" smtClean="0"/>
          </a:p>
          <a:p>
            <a:pPr marL="0" indent="0">
              <a:buNone/>
            </a:pPr>
            <a:endParaRPr lang="cs-CZ" sz="1600" i="1" dirty="0"/>
          </a:p>
          <a:p>
            <a:pPr marL="0" indent="0">
              <a:buNone/>
            </a:pPr>
            <a:r>
              <a:rPr lang="cs-CZ" sz="2000" dirty="0" smtClean="0"/>
              <a:t>6. </a:t>
            </a:r>
            <a:r>
              <a:rPr lang="cs-CZ" sz="2000" dirty="0"/>
              <a:t>Počet obcí (katastrálních území), které patří do působnosti SDH při vyhlášení 1. stupně poplachu. </a:t>
            </a:r>
            <a:endParaRPr lang="cs-CZ" sz="2000" dirty="0" smtClean="0"/>
          </a:p>
          <a:p>
            <a:pPr marL="0" indent="0">
              <a:buNone/>
            </a:pPr>
            <a:r>
              <a:rPr lang="cs-CZ" sz="1600" i="1" dirty="0" smtClean="0"/>
              <a:t>Toto </a:t>
            </a:r>
            <a:r>
              <a:rPr lang="cs-CZ" sz="1600" i="1" dirty="0"/>
              <a:t>kritérium bude hodnoceno na základě údaje uvedeného ve studii proveditelnosti, ve které je tomuto věnována speciální kapitola, popisující kolik obcí spadá pod působnost žádajícího SDH při vyhlášení 1. stupně poplachu. </a:t>
            </a:r>
            <a:endParaRPr lang="cs-CZ" sz="15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7237926" y="1390918"/>
            <a:ext cx="4115873" cy="4786045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0 - </a:t>
            </a:r>
            <a:r>
              <a:rPr lang="cs-CZ" sz="2000" dirty="0"/>
              <a:t>výstupy projektu nebudou zpřístupněny dětem</a:t>
            </a:r>
          </a:p>
          <a:p>
            <a:r>
              <a:rPr lang="cs-CZ" sz="2000" dirty="0"/>
              <a:t>5 – výstupy projektu budou zpřístupněny </a:t>
            </a:r>
            <a:r>
              <a:rPr lang="cs-CZ" sz="2000" dirty="0" smtClean="0"/>
              <a:t>dětem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0- součástí projektového záměru není rozšíření garážových stání</a:t>
            </a:r>
          </a:p>
          <a:p>
            <a:r>
              <a:rPr lang="cs-CZ" sz="2000" dirty="0"/>
              <a:t>5- součástí projektového záměru je rozšíření garážových </a:t>
            </a:r>
            <a:r>
              <a:rPr lang="cs-CZ" sz="2000" dirty="0" smtClean="0"/>
              <a:t>stání</a:t>
            </a:r>
          </a:p>
          <a:p>
            <a:endParaRPr lang="cs-CZ" sz="2000" dirty="0"/>
          </a:p>
          <a:p>
            <a:r>
              <a:rPr lang="cs-CZ" sz="2000" dirty="0"/>
              <a:t>0- pod působnost SDH spadá 5 (včetně) a méně obcí při vyhlášení 1. stupně poplachu</a:t>
            </a:r>
          </a:p>
          <a:p>
            <a:r>
              <a:rPr lang="cs-CZ" sz="2000" dirty="0"/>
              <a:t>10- pod působnost SDH spadá 6 a více obcí při vyhlášení 1. stupně poplachu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881" y="6176963"/>
            <a:ext cx="666637" cy="66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788" y="6015125"/>
            <a:ext cx="5400393" cy="89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42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pochybení při zpracování Žádostí o podporu IROP +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Nedodržení povinné osnovy Studie proveditelnosti</a:t>
            </a:r>
          </a:p>
          <a:p>
            <a:r>
              <a:rPr lang="cs-CZ" dirty="0" smtClean="0"/>
              <a:t>Nejasné odlišení různých druhů projektové dokumentace</a:t>
            </a:r>
          </a:p>
          <a:p>
            <a:r>
              <a:rPr lang="cs-CZ" dirty="0" smtClean="0"/>
              <a:t>Nesoulad mezi údaji uvedenými v Žádosti o podporu a Studií proveditelnosti</a:t>
            </a:r>
          </a:p>
          <a:p>
            <a:r>
              <a:rPr lang="cs-CZ" dirty="0" smtClean="0"/>
              <a:t>Nenechávat zanesení projektu do MS2014+ na poslední chvíli</a:t>
            </a:r>
          </a:p>
          <a:p>
            <a:r>
              <a:rPr lang="cs-CZ" dirty="0" smtClean="0"/>
              <a:t>Při jakémkoliv problému s MS2014+ okamžitě kontaktovat pracovníky MAS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154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řízení/1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Metodický pokyn pro oblast zadávání zakázek pro programové období 2014 – 2020</a:t>
            </a:r>
          </a:p>
          <a:p>
            <a:r>
              <a:rPr lang="cs-CZ" dirty="0" smtClean="0"/>
              <a:t>Zákon 134/2016 Sb. o zadávání veřejných zakázek</a:t>
            </a:r>
          </a:p>
          <a:p>
            <a:r>
              <a:rPr lang="cs-CZ" dirty="0" smtClean="0"/>
              <a:t>Vždy se jedná o veřejného/“dotovaného“ zadavatele vzhledem k výši podpory (95 %)</a:t>
            </a:r>
          </a:p>
          <a:p>
            <a:r>
              <a:rPr lang="cs-CZ" dirty="0" smtClean="0"/>
              <a:t>Kontrola zadání zakázky probíhá výhradně na CRR</a:t>
            </a:r>
          </a:p>
          <a:p>
            <a:r>
              <a:rPr lang="cs-CZ" dirty="0" smtClean="0"/>
              <a:t>Pokud má žadatel vlastní (přísnější) pravidla, pak se řídí jimi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16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587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Výběrová řízení/2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Zakázka je vždy realizována na základě písemné smlouvy/objednávky</a:t>
            </a:r>
          </a:p>
          <a:p>
            <a:r>
              <a:rPr lang="cs-CZ" dirty="0" smtClean="0"/>
              <a:t>Zakázky na dodávky, služby nebo stavební práce</a:t>
            </a:r>
          </a:p>
          <a:p>
            <a:r>
              <a:rPr lang="cs-CZ" dirty="0" smtClean="0"/>
              <a:t>Druhy zakázek dle MP</a:t>
            </a:r>
          </a:p>
          <a:p>
            <a:pPr lvl="1"/>
            <a:r>
              <a:rPr lang="cs-CZ" dirty="0" smtClean="0"/>
              <a:t>Zakázka malého rozsahu – 400 000 Kč – 2 000 000 Kč/6 000 000 Kč</a:t>
            </a:r>
          </a:p>
          <a:p>
            <a:pPr lvl="1"/>
            <a:r>
              <a:rPr lang="cs-CZ" dirty="0" smtClean="0"/>
              <a:t>Zakázka vyšší hodnoty – nad 2 000 000 Kč/6 000 000 Kč </a:t>
            </a:r>
          </a:p>
          <a:p>
            <a:r>
              <a:rPr lang="cs-CZ" dirty="0" smtClean="0"/>
              <a:t>Druhy řízení</a:t>
            </a:r>
          </a:p>
          <a:p>
            <a:pPr lvl="1"/>
            <a:r>
              <a:rPr lang="cs-CZ" dirty="0" smtClean="0"/>
              <a:t>Otevřené</a:t>
            </a:r>
          </a:p>
          <a:p>
            <a:pPr lvl="1"/>
            <a:r>
              <a:rPr lang="cs-CZ" dirty="0" smtClean="0"/>
              <a:t>Uzavřené</a:t>
            </a:r>
          </a:p>
          <a:p>
            <a:pPr lvl="1"/>
            <a:r>
              <a:rPr lang="cs-CZ" dirty="0" smtClean="0"/>
              <a:t>Elektronické tržiště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17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17" y="5869099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47" y="5731318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19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</a:t>
            </a:r>
            <a:r>
              <a:rPr lang="cs-CZ" dirty="0" smtClean="0"/>
              <a:t>řízení/3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Výzva</a:t>
            </a:r>
          </a:p>
          <a:p>
            <a:pPr lvl="1"/>
            <a:r>
              <a:rPr lang="cs-CZ" dirty="0" smtClean="0"/>
              <a:t>Zakázka malého rozsahu – 10 dní</a:t>
            </a:r>
          </a:p>
          <a:p>
            <a:pPr lvl="2"/>
            <a:r>
              <a:rPr lang="cs-CZ" dirty="0" smtClean="0"/>
              <a:t>Uzavřené řízení – min. 3 obeslaní uchazeči</a:t>
            </a:r>
          </a:p>
          <a:p>
            <a:pPr lvl="1"/>
            <a:r>
              <a:rPr lang="cs-CZ" dirty="0" smtClean="0"/>
              <a:t>Zakázka vyšší hodnoty – 15 dní</a:t>
            </a:r>
          </a:p>
          <a:p>
            <a:r>
              <a:rPr lang="cs-CZ" dirty="0" smtClean="0"/>
              <a:t>Hodnocení nabídek – dle kritérií uvedených ve výzvě</a:t>
            </a:r>
          </a:p>
          <a:p>
            <a:r>
              <a:rPr lang="cs-CZ" dirty="0" smtClean="0"/>
              <a:t>Uzavření smlouvy + plnění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18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993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Lucie Koumarová</a:t>
            </a:r>
          </a:p>
          <a:p>
            <a:r>
              <a:rPr lang="cs-CZ" dirty="0" smtClean="0"/>
              <a:t>Ing. Zuzana Pátková</a:t>
            </a:r>
          </a:p>
          <a:p>
            <a:r>
              <a:rPr lang="cs-CZ" dirty="0" smtClean="0"/>
              <a:t>Bc. </a:t>
            </a:r>
            <a:r>
              <a:rPr lang="cs-CZ" smtClean="0"/>
              <a:t>Renáta Kadlecová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19</a:t>
            </a:fld>
            <a:endParaRPr lang="cs-CZ"/>
          </a:p>
        </p:txBody>
      </p:sp>
      <p:pic>
        <p:nvPicPr>
          <p:cNvPr id="8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25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4 Hasičské stanice/1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207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Datum vyhlášení výzvy 				</a:t>
            </a:r>
            <a:r>
              <a:rPr lang="cs-CZ" dirty="0"/>
              <a:t>1</a:t>
            </a:r>
            <a:r>
              <a:rPr lang="cs-CZ" dirty="0" smtClean="0"/>
              <a:t>. 11. 2018, 00:00 hod</a:t>
            </a:r>
          </a:p>
          <a:p>
            <a:r>
              <a:rPr lang="cs-CZ" dirty="0" smtClean="0"/>
              <a:t>Datum příjmu žádostí v MS 2014+		1. 11. 2018, 00:00 hod</a:t>
            </a:r>
          </a:p>
          <a:p>
            <a:r>
              <a:rPr lang="cs-CZ" dirty="0" smtClean="0"/>
              <a:t>Datum ukončení příjmu žádostí			</a:t>
            </a:r>
            <a:r>
              <a:rPr lang="cs-CZ" b="1" dirty="0" smtClean="0">
                <a:solidFill>
                  <a:srgbClr val="FF0000"/>
                </a:solidFill>
              </a:rPr>
              <a:t>3. 12. 2018, 00:00 hod</a:t>
            </a:r>
          </a:p>
          <a:p>
            <a:r>
              <a:rPr lang="cs-CZ" dirty="0" smtClean="0"/>
              <a:t>Datum ukončení realizace projektu		31. 12. 2019</a:t>
            </a:r>
          </a:p>
          <a:p>
            <a:r>
              <a:rPr lang="cs-CZ" dirty="0" smtClean="0"/>
              <a:t>Alokace (=dotace k dispozici)			6 300 001 Kč</a:t>
            </a:r>
          </a:p>
          <a:p>
            <a:r>
              <a:rPr lang="cs-CZ" dirty="0" smtClean="0"/>
              <a:t>Výše dotace					95 % způsobilých výdajů</a:t>
            </a:r>
          </a:p>
          <a:p>
            <a:r>
              <a:rPr lang="cs-CZ" dirty="0" smtClean="0"/>
              <a:t>Minimální výše způsobilých výdajů		600 000 Kč</a:t>
            </a:r>
          </a:p>
          <a:p>
            <a:r>
              <a:rPr lang="cs-CZ" dirty="0" smtClean="0"/>
              <a:t>Maximální výše způsobilých výdajů		6 000 000 Kč</a:t>
            </a:r>
          </a:p>
          <a:p>
            <a:r>
              <a:rPr lang="cs-CZ" dirty="0" smtClean="0"/>
              <a:t>Informace </a:t>
            </a:r>
            <a:r>
              <a:rPr lang="cs-CZ" dirty="0"/>
              <a:t>k výzvě ŘO IROP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irop.mmr.cz/cs/Vyzvy/Seznam/Vyzva-c-69-Integrovany-zachranny-system-integrovan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2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265" y="5833422"/>
            <a:ext cx="628735" cy="62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207" y="5793413"/>
            <a:ext cx="4885239" cy="8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57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4 Hasičské stanice/2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Oprávnění žadatelé</a:t>
            </a:r>
          </a:p>
          <a:p>
            <a:pPr lvl="1"/>
            <a:r>
              <a:rPr lang="cs-CZ" dirty="0"/>
              <a:t>obce, které zřizují jednotky požární ochrany (§ 29 zákona č. 133/1985 Sb., o požární ochraně) – jednotky sboru dobrovolných hasičů kategorie II a III (podle přílohy zákona o požární ochraně)</a:t>
            </a:r>
            <a:endParaRPr lang="cs-CZ" dirty="0" smtClean="0"/>
          </a:p>
          <a:p>
            <a:r>
              <a:rPr lang="cs-CZ" dirty="0" smtClean="0"/>
              <a:t>Podporované aktivity</a:t>
            </a:r>
          </a:p>
          <a:p>
            <a:pPr lvl="1" algn="just"/>
            <a:r>
              <a:rPr lang="cs-CZ" dirty="0"/>
              <a:t>Projekty řešící stavební úpravy stávajících objektů, v odůvodněných případech stavba nového objektu, výstavba nových garážových prostor nebo jejich stavební úpravy s cílem řádného garážování techniky základních složek IZS v definovaných exponovaných územích ve vazbě na rizika definovaná pro ORP Jihlava (příloha č. 5 Programového dokumentu IROP) a splňující podmínky uvedené v dokumentu „Zajištění odolnosti a vybavenosti základních složek integrovaného záchranného systému-Policie ČR a Hasičského záchranného sboru ČR (včetně JSDH) v území, s důrazem na přizpůsobení se změnám klimatu a novým rizikům v období 2014-2020.“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690" y="6062903"/>
            <a:ext cx="658571" cy="65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843" y="5933951"/>
            <a:ext cx="5117058" cy="84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61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4 Hasičské stanice/3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546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Povinné přílohy k žádosti o podporu</a:t>
            </a:r>
          </a:p>
          <a:p>
            <a:pPr lvl="1"/>
            <a:r>
              <a:rPr lang="cs-CZ" dirty="0" smtClean="0"/>
              <a:t>Plná moc v případě, že žádost nepodepisuje statutární zástupce</a:t>
            </a:r>
          </a:p>
          <a:p>
            <a:pPr lvl="1"/>
            <a:r>
              <a:rPr lang="cs-CZ" dirty="0" smtClean="0"/>
              <a:t>Podepsaná smlouva s dodavatelem (pokud již proběhlo výběrové/zadávací řízení)</a:t>
            </a:r>
          </a:p>
          <a:p>
            <a:pPr lvl="1"/>
            <a:r>
              <a:rPr lang="cs-CZ" dirty="0" smtClean="0"/>
              <a:t>Stanovisko HZS kraje (vzor ve Specifických pravidlech, příloha 7B)</a:t>
            </a:r>
          </a:p>
          <a:p>
            <a:pPr lvl="1"/>
            <a:r>
              <a:rPr lang="cs-CZ" dirty="0" smtClean="0"/>
              <a:t>Studie proveditelnosti (pozor na upravenou osnovu Studie proveditelnosti pro výzvu č. 4)</a:t>
            </a:r>
          </a:p>
          <a:p>
            <a:pPr lvl="1"/>
            <a:r>
              <a:rPr lang="cs-CZ" dirty="0" smtClean="0"/>
              <a:t>Doklad o prokázání právních vztahů k majetku jenž je předmětem projektu (výpis z katastru nemovitostí; pokud není zapsán jako vlastník či nemá právo hospodařit, je nutné doložit ještě ošetření majetkoprávních vztahů) – </a:t>
            </a:r>
            <a:r>
              <a:rPr lang="cs-CZ" dirty="0" smtClean="0">
                <a:solidFill>
                  <a:srgbClr val="FF0000"/>
                </a:solidFill>
              </a:rPr>
              <a:t>POZOR! </a:t>
            </a:r>
            <a:r>
              <a:rPr lang="cs-CZ" dirty="0" smtClean="0"/>
              <a:t>Technicky lze zhodnotit pouze majetek vlastněný subjekty, které jsou oprávněnými žadateli dle výzvy ŘO IROP č. 69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497" y="5851654"/>
            <a:ext cx="610503" cy="610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75" y="5816801"/>
            <a:ext cx="4743571" cy="78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97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4 Hasičské stanice/4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184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Povinné přílohy – pokračování</a:t>
            </a:r>
          </a:p>
          <a:p>
            <a:pPr lvl="1"/>
            <a:r>
              <a:rPr lang="cs-CZ" dirty="0" smtClean="0"/>
              <a:t>Územní rozhodnutí s nabytím právní moci/územní souhlas/veřejnoprávní smlouva</a:t>
            </a:r>
          </a:p>
          <a:p>
            <a:pPr lvl="1"/>
            <a:r>
              <a:rPr lang="cs-CZ" dirty="0" smtClean="0"/>
              <a:t>Žádost o stavební povolení/ohlášení případně dokumenty s nabytím právní moci/veřejnoprávní smlouva</a:t>
            </a:r>
          </a:p>
          <a:p>
            <a:pPr lvl="1"/>
            <a:r>
              <a:rPr lang="cs-CZ" dirty="0" smtClean="0"/>
              <a:t>Projektová dokumentace pro vydání stavebního povolení/ohlášení (musí být zpracována autorizovaným projektantem, ověření stavebním úřadem – razítko s podpisem alespoň na titulní straně)</a:t>
            </a:r>
          </a:p>
          <a:p>
            <a:pPr lvl="1"/>
            <a:r>
              <a:rPr lang="cs-CZ" dirty="0" smtClean="0"/>
              <a:t>Položkový rozpočet stavby</a:t>
            </a:r>
          </a:p>
          <a:p>
            <a:pPr lvl="1"/>
            <a:r>
              <a:rPr lang="cs-CZ" dirty="0" smtClean="0"/>
              <a:t>Výpočet čistých jiných peněžních příjmů (dle vzoru přílohy č. 29 Obecných pravidel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 případě celkových způsobilých výdajů nad 5 mil Kč </a:t>
            </a:r>
            <a:r>
              <a:rPr lang="cs-CZ" b="1" dirty="0" smtClean="0">
                <a:solidFill>
                  <a:srgbClr val="FF0000"/>
                </a:solidFill>
              </a:rPr>
              <a:t>CBA (zpracování v ISKP)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7067" y="5978829"/>
            <a:ext cx="668516" cy="66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98" y="5927572"/>
            <a:ext cx="5194332" cy="85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15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4 Hasičské stanice/5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3" indent="-457200">
              <a:spcBef>
                <a:spcPts val="1000"/>
              </a:spcBef>
            </a:pPr>
            <a:r>
              <a:rPr lang="cs-CZ" sz="2800" dirty="0" smtClean="0"/>
              <a:t>Rizika </a:t>
            </a:r>
            <a:r>
              <a:rPr lang="cs-CZ" sz="2800" dirty="0"/>
              <a:t>definovaná pro </a:t>
            </a:r>
            <a:r>
              <a:rPr lang="cs-CZ" sz="2800" dirty="0" smtClean="0"/>
              <a:t>okres Jihlava</a:t>
            </a:r>
          </a:p>
          <a:p>
            <a:pPr marL="914400" lvl="4" indent="-457200">
              <a:spcBef>
                <a:spcPts val="1000"/>
              </a:spcBef>
            </a:pPr>
            <a:r>
              <a:rPr lang="cs-CZ" sz="2800" dirty="0"/>
              <a:t>s</a:t>
            </a:r>
            <a:r>
              <a:rPr lang="cs-CZ" sz="2800" dirty="0" smtClean="0"/>
              <a:t>ucho</a:t>
            </a:r>
          </a:p>
          <a:p>
            <a:pPr marL="914400" lvl="4" indent="-457200">
              <a:spcBef>
                <a:spcPts val="1000"/>
              </a:spcBef>
            </a:pPr>
            <a:r>
              <a:rPr lang="cs-CZ" sz="2800" dirty="0" smtClean="0"/>
              <a:t>orkány a větrné smrště</a:t>
            </a:r>
          </a:p>
          <a:p>
            <a:pPr marL="914400" lvl="4" indent="-457200">
              <a:spcBef>
                <a:spcPts val="1000"/>
              </a:spcBef>
            </a:pPr>
            <a:r>
              <a:rPr lang="cs-CZ" sz="2800" dirty="0"/>
              <a:t>h</a:t>
            </a:r>
            <a:r>
              <a:rPr lang="cs-CZ" sz="2800" dirty="0" smtClean="0"/>
              <a:t>avárie nebezpečných látek</a:t>
            </a:r>
          </a:p>
          <a:p>
            <a:pPr marL="914400" lvl="4" indent="-457200">
              <a:spcBef>
                <a:spcPts val="1000"/>
              </a:spcBef>
            </a:pPr>
            <a:endParaRPr lang="cs-CZ" sz="2800" dirty="0"/>
          </a:p>
          <a:p>
            <a:pPr marL="457200" lvl="4" indent="0">
              <a:spcBef>
                <a:spcPts val="1000"/>
              </a:spcBef>
              <a:buNone/>
            </a:pPr>
            <a:r>
              <a:rPr lang="cs-CZ" sz="2800" dirty="0" smtClean="0"/>
              <a:t>	</a:t>
            </a:r>
            <a:r>
              <a:rPr lang="cs-CZ" sz="2800" b="1" dirty="0" smtClean="0">
                <a:solidFill>
                  <a:srgbClr val="FF0000"/>
                </a:solidFill>
              </a:rPr>
              <a:t>Vzhledem ke specifičnosti problematiky rizik 		doporučujeme projekt před podáním konzultovat na MAS!!!</a:t>
            </a:r>
          </a:p>
          <a:p>
            <a:pPr marL="914400" lvl="4" indent="-457200">
              <a:spcBef>
                <a:spcPts val="1000"/>
              </a:spcBef>
            </a:pP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6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7067" y="5978829"/>
            <a:ext cx="668516" cy="66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98" y="5927572"/>
            <a:ext cx="5194332" cy="85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prava 7"/>
          <p:cNvSpPr/>
          <p:nvPr/>
        </p:nvSpPr>
        <p:spPr>
          <a:xfrm>
            <a:off x="838200" y="4649273"/>
            <a:ext cx="887569" cy="4765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8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4 Hasičské stanice/6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313645"/>
            <a:ext cx="10830059" cy="4665183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cs-CZ" sz="2800" dirty="0" smtClean="0"/>
              <a:t>Způsobilé výdaje (hlavní):</a:t>
            </a:r>
          </a:p>
          <a:p>
            <a:pPr lvl="2" algn="just"/>
            <a:r>
              <a:rPr lang="cs-CZ" sz="2200" dirty="0" smtClean="0"/>
              <a:t>Stavba (výčet není úplný – viz Specifická pravidla pro výzvu ŘO IROP č. 69)</a:t>
            </a:r>
          </a:p>
          <a:p>
            <a:pPr lvl="3"/>
            <a:r>
              <a:rPr lang="cs-CZ" sz="1900" dirty="0"/>
              <a:t>m</a:t>
            </a:r>
            <a:r>
              <a:rPr lang="cs-CZ" sz="1900" dirty="0" smtClean="0"/>
              <a:t>imo jiné i stavební </a:t>
            </a:r>
            <a:r>
              <a:rPr lang="cs-CZ" sz="1900" dirty="0"/>
              <a:t>úprava vnitřních prostor stávající stavby: </a:t>
            </a:r>
          </a:p>
          <a:p>
            <a:pPr lvl="4"/>
            <a:r>
              <a:rPr lang="cs-CZ" sz="1900" dirty="0"/>
              <a:t>podlahy, stropy, příčky, </a:t>
            </a:r>
          </a:p>
          <a:p>
            <a:pPr lvl="4"/>
            <a:r>
              <a:rPr lang="cs-CZ" sz="1900" dirty="0"/>
              <a:t>administrativní, manipulační a skladovací prostory, zázemí (šatny, sanitární zařízení, sušárny, místnosti pro denní či noční pohotovost, společenské místnosti), prostory pro garážování techniky, dílny pro údržbu techniky, strojovny. </a:t>
            </a:r>
          </a:p>
          <a:p>
            <a:pPr lvl="3"/>
            <a:r>
              <a:rPr lang="cs-CZ" sz="1900" dirty="0"/>
              <a:t>m</a:t>
            </a:r>
            <a:r>
              <a:rPr lang="cs-CZ" sz="1900" dirty="0" smtClean="0"/>
              <a:t>odernizace </a:t>
            </a:r>
            <a:r>
              <a:rPr lang="cs-CZ" sz="1900" dirty="0"/>
              <a:t>a vybudování nezbytných objektů technického a technologického zázemí, </a:t>
            </a:r>
            <a:r>
              <a:rPr lang="cs-CZ" sz="1900" b="1" dirty="0">
                <a:solidFill>
                  <a:srgbClr val="FF0000"/>
                </a:solidFill>
              </a:rPr>
              <a:t>které mají přímou souvislost s výstupy projektu a slouží k zajištění adekvátní odolnosti stanice základní složky IZS</a:t>
            </a:r>
            <a:r>
              <a:rPr lang="cs-CZ" sz="1900" dirty="0"/>
              <a:t>. </a:t>
            </a:r>
          </a:p>
          <a:p>
            <a:pPr lvl="3"/>
            <a:r>
              <a:rPr lang="cs-CZ" sz="1900" dirty="0"/>
              <a:t>v</a:t>
            </a:r>
            <a:r>
              <a:rPr lang="cs-CZ" sz="1900" dirty="0" smtClean="0"/>
              <a:t>ybudování </a:t>
            </a:r>
            <a:r>
              <a:rPr lang="cs-CZ" sz="1900" dirty="0"/>
              <a:t>zpevněných a manipulačních </a:t>
            </a:r>
            <a:r>
              <a:rPr lang="cs-CZ" sz="1900" b="1" dirty="0">
                <a:solidFill>
                  <a:srgbClr val="FF0000"/>
                </a:solidFill>
              </a:rPr>
              <a:t>ploch v areálu stanice základní složky IZS, které mají přímou souvislost s výstupy projektu a slouží k zajištění adekvátní odolnosti stanice základní složky IZS</a:t>
            </a:r>
            <a:r>
              <a:rPr lang="cs-CZ" sz="1900" dirty="0"/>
              <a:t>. </a:t>
            </a:r>
          </a:p>
          <a:p>
            <a:pPr lvl="3"/>
            <a:r>
              <a:rPr lang="cs-CZ" sz="1900" dirty="0"/>
              <a:t>ú</a:t>
            </a:r>
            <a:r>
              <a:rPr lang="cs-CZ" sz="1900" dirty="0" smtClean="0"/>
              <a:t>pravy </a:t>
            </a:r>
            <a:r>
              <a:rPr lang="cs-CZ" sz="1900" dirty="0"/>
              <a:t>venkovního prostranství v areálu stanice základní složky IZS, které mají přímou souvislost s výstupy projektu a slouží k zajištění adekvátní odolnosti stanice základní složky IZS (např. úprava a obnova přístupových ploch a prvků, určených pro výjezd základní složky IZS, oplocení, akustická a vizuální signalizace). </a:t>
            </a:r>
            <a:endParaRPr lang="cs-CZ" sz="19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7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7067" y="5978829"/>
            <a:ext cx="668516" cy="66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98" y="5927572"/>
            <a:ext cx="5194332" cy="85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754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Výzva č. 4 Hasičské stanice/7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3646"/>
            <a:ext cx="10515600" cy="4613926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cs-CZ" sz="2800" dirty="0" smtClean="0"/>
              <a:t>Způsobilé výdaje (hlavní - pokračování)</a:t>
            </a:r>
          </a:p>
          <a:p>
            <a:pPr lvl="2" algn="just"/>
            <a:r>
              <a:rPr lang="cs-CZ" sz="2400" dirty="0"/>
              <a:t>Pořízení staveb – pozor na platnost znaleckého posudku (max. 6 měsíců před pořízením stavby)</a:t>
            </a:r>
          </a:p>
          <a:p>
            <a:pPr lvl="2"/>
            <a:r>
              <a:rPr lang="cs-CZ" sz="2400" dirty="0"/>
              <a:t>Vnitřní vybavení - Pořízení technického a technologického vybavení staveb </a:t>
            </a:r>
            <a:r>
              <a:rPr lang="cs-CZ" sz="2400" b="1" dirty="0">
                <a:solidFill>
                  <a:srgbClr val="FF0000"/>
                </a:solidFill>
              </a:rPr>
              <a:t>funkčně spjatého s nemovitostí určeného k trvalému užívání se stavbou</a:t>
            </a:r>
            <a:r>
              <a:rPr lang="cs-CZ" sz="2400" dirty="0"/>
              <a:t>, které má přímou souvislost s výstupy projektu a slouží k zajištění adekvátní odolnosti stanice základní složky IZS (např. klimatizační jednotky, zdroj el./tepelné energie, přepěťová ochrana apod.). </a:t>
            </a:r>
            <a:r>
              <a:rPr lang="cs-CZ" sz="2400" b="1" dirty="0">
                <a:solidFill>
                  <a:srgbClr val="FF0000"/>
                </a:solidFill>
              </a:rPr>
              <a:t>Pořízení vybavení musí být zdůvodněno ve vztahu k zajištění adekvátní odolnosti stanice základní složky IZS a podrobně popsáno ve Studii proveditelnosti kap. 5. </a:t>
            </a:r>
          </a:p>
          <a:p>
            <a:pPr lvl="1" algn="just"/>
            <a:r>
              <a:rPr lang="cs-CZ" dirty="0"/>
              <a:t>Způsobilé výdaje </a:t>
            </a:r>
            <a:r>
              <a:rPr lang="cs-CZ" dirty="0" smtClean="0"/>
              <a:t>(vedlejší)</a:t>
            </a:r>
          </a:p>
          <a:p>
            <a:pPr lvl="2" algn="just"/>
            <a:r>
              <a:rPr lang="cs-CZ" dirty="0" smtClean="0"/>
              <a:t>Mimo jiné: zpracování studie proveditelnosti, výběrová řízení, projektová dokumentace, nákup pozemku (do 10 % CZV)</a:t>
            </a:r>
            <a:endParaRPr lang="cs-CZ" dirty="0"/>
          </a:p>
          <a:p>
            <a:pPr marL="457200" lvl="1" indent="0" algn="just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8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7067" y="5978829"/>
            <a:ext cx="668516" cy="66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98" y="5927572"/>
            <a:ext cx="5194332" cy="85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53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studie proveditelnosti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42434"/>
            <a:ext cx="10974021" cy="4734529"/>
          </a:xfrm>
        </p:spPr>
        <p:txBody>
          <a:bodyPr>
            <a:noAutofit/>
          </a:bodyPr>
          <a:lstStyle/>
          <a:p>
            <a:pPr algn="just">
              <a:lnSpc>
                <a:spcPct val="70000"/>
              </a:lnSpc>
            </a:pPr>
            <a:r>
              <a:rPr lang="cs-CZ" sz="1500" dirty="0"/>
              <a:t>Informace o zpracovateli a žadateli (vyplnit pouze tabulku, neuvádět žádné dlouhé reference atd., </a:t>
            </a:r>
            <a:r>
              <a:rPr lang="cs-CZ" sz="1500" dirty="0">
                <a:solidFill>
                  <a:srgbClr val="FF0000"/>
                </a:solidFill>
              </a:rPr>
              <a:t>uvést počet obyvatel obce</a:t>
            </a:r>
            <a:r>
              <a:rPr lang="cs-CZ" sz="1500" dirty="0"/>
              <a:t>)</a:t>
            </a:r>
          </a:p>
          <a:p>
            <a:pPr algn="just">
              <a:lnSpc>
                <a:spcPct val="70000"/>
              </a:lnSpc>
            </a:pPr>
            <a:r>
              <a:rPr lang="cs-CZ" sz="1500" dirty="0"/>
              <a:t>Charakteristika projektu a jeho soulad s programem (místo realizace, cílové skupin, vazba na strategické dokumenty) + </a:t>
            </a:r>
            <a:r>
              <a:rPr lang="cs-CZ" sz="1500" dirty="0">
                <a:solidFill>
                  <a:srgbClr val="FF0000"/>
                </a:solidFill>
              </a:rPr>
              <a:t>soulad se strategií SCLLD</a:t>
            </a:r>
          </a:p>
          <a:p>
            <a:pPr algn="just">
              <a:lnSpc>
                <a:spcPct val="70000"/>
              </a:lnSpc>
            </a:pPr>
            <a:r>
              <a:rPr lang="cs-CZ" sz="1500" dirty="0"/>
              <a:t>Podrobný popis projektu </a:t>
            </a:r>
            <a:r>
              <a:rPr lang="cs-CZ" sz="1500" dirty="0" smtClean="0"/>
              <a:t>(</a:t>
            </a:r>
            <a:r>
              <a:rPr lang="cs-CZ" sz="1500" dirty="0" smtClean="0">
                <a:solidFill>
                  <a:srgbClr val="FF0000"/>
                </a:solidFill>
              </a:rPr>
              <a:t>počet hasičů operujících na základně, počet zásahů za poslední 4 roky)</a:t>
            </a:r>
            <a:endParaRPr lang="cs-CZ" sz="1500" dirty="0">
              <a:solidFill>
                <a:srgbClr val="FF0000"/>
              </a:solidFill>
            </a:endParaRPr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Zdůvodnění </a:t>
            </a:r>
            <a:r>
              <a:rPr lang="cs-CZ" sz="1500" dirty="0"/>
              <a:t>potřebnosti realizace </a:t>
            </a:r>
            <a:r>
              <a:rPr lang="cs-CZ" sz="1500" dirty="0" smtClean="0"/>
              <a:t>projektu</a:t>
            </a:r>
          </a:p>
          <a:p>
            <a:pPr algn="just">
              <a:lnSpc>
                <a:spcPct val="70000"/>
              </a:lnSpc>
            </a:pPr>
            <a:r>
              <a:rPr lang="cs-CZ" sz="1500" dirty="0" smtClean="0">
                <a:solidFill>
                  <a:srgbClr val="FF0000"/>
                </a:solidFill>
              </a:rPr>
              <a:t>Zpřístupnění aktivit dětem (smysluplný popis aktivit)</a:t>
            </a:r>
          </a:p>
          <a:p>
            <a:pPr algn="just">
              <a:lnSpc>
                <a:spcPct val="70000"/>
              </a:lnSpc>
            </a:pPr>
            <a:r>
              <a:rPr lang="cs-CZ" sz="1500" dirty="0" smtClean="0">
                <a:solidFill>
                  <a:srgbClr val="FF0000"/>
                </a:solidFill>
              </a:rPr>
              <a:t>Počet obcí spadajících do působnosti SDH (výčet jednotlivých obcí)</a:t>
            </a:r>
            <a:endParaRPr lang="cs-CZ" sz="1500" dirty="0">
              <a:solidFill>
                <a:srgbClr val="FF0000"/>
              </a:solidFill>
            </a:endParaRPr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Management </a:t>
            </a:r>
            <a:r>
              <a:rPr lang="cs-CZ" sz="1500" dirty="0"/>
              <a:t>projektu a řízení lidských zdrojů </a:t>
            </a:r>
            <a:endParaRPr lang="cs-CZ" sz="1500" dirty="0" smtClean="0"/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Technické a technologické řešení projektu (neopisovat bezhlavě projektovou dokumentaci)</a:t>
            </a:r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Dlouhodobý majetek (včetně jeho udržování/obnovování v době provozu)</a:t>
            </a:r>
            <a:endParaRPr lang="cs-CZ" sz="1500" dirty="0"/>
          </a:p>
          <a:p>
            <a:pPr algn="just">
              <a:lnSpc>
                <a:spcPct val="70000"/>
              </a:lnSpc>
            </a:pPr>
            <a:r>
              <a:rPr lang="cs-CZ" sz="1500" dirty="0"/>
              <a:t>Výstupy projektu (indikátory</a:t>
            </a:r>
            <a:r>
              <a:rPr lang="cs-CZ" sz="1500" dirty="0" smtClean="0"/>
              <a:t>)</a:t>
            </a:r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Připravenost projektu k realizaci (technická i finanční)</a:t>
            </a:r>
            <a:endParaRPr lang="cs-CZ" sz="1500" dirty="0"/>
          </a:p>
          <a:p>
            <a:pPr algn="just">
              <a:lnSpc>
                <a:spcPct val="70000"/>
              </a:lnSpc>
            </a:pPr>
            <a:r>
              <a:rPr lang="cs-CZ" sz="1500" dirty="0"/>
              <a:t>Finanční analýza – podrobný rozpočet</a:t>
            </a:r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Analýza </a:t>
            </a:r>
            <a:r>
              <a:rPr lang="cs-CZ" sz="1500" dirty="0"/>
              <a:t>a řízení rizik</a:t>
            </a:r>
          </a:p>
          <a:p>
            <a:pPr algn="just">
              <a:lnSpc>
                <a:spcPct val="70000"/>
              </a:lnSpc>
            </a:pPr>
            <a:r>
              <a:rPr lang="cs-CZ" sz="1500" dirty="0"/>
              <a:t>Vliv projektu na horizontální </a:t>
            </a:r>
            <a:r>
              <a:rPr lang="cs-CZ" sz="1500" dirty="0" smtClean="0"/>
              <a:t>kritéria</a:t>
            </a:r>
          </a:p>
          <a:p>
            <a:pPr algn="just">
              <a:lnSpc>
                <a:spcPct val="70000"/>
              </a:lnSpc>
            </a:pPr>
            <a:r>
              <a:rPr lang="cs-CZ" sz="1500" dirty="0" smtClean="0"/>
              <a:t>Závěrečné zhodnocení udržitelnosti projektu (administrativní, finanční)</a:t>
            </a:r>
            <a:endParaRPr lang="cs-CZ" sz="1500" dirty="0"/>
          </a:p>
          <a:p>
            <a:pPr algn="just">
              <a:lnSpc>
                <a:spcPct val="70000"/>
              </a:lnSpc>
            </a:pPr>
            <a:r>
              <a:rPr lang="cs-CZ" sz="1500" dirty="0"/>
              <a:t>Způsob stanovení cen do rozpočtu (hlavní aktivity mimo stavebních prací; max. 6 měsíců před podáním žádosti; nad 100 000 Kč za </a:t>
            </a:r>
            <a:r>
              <a:rPr lang="cs-CZ" sz="1500" dirty="0" smtClean="0"/>
              <a:t>výdaj</a:t>
            </a:r>
            <a:r>
              <a:rPr lang="cs-CZ" sz="1500" dirty="0"/>
              <a:t>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15. 11. 2018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9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642" y="6213694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88" y="6106755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044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1494</Words>
  <Application>Microsoft Office PowerPoint</Application>
  <PresentationFormat>Širokoúhlá obrazovka</PresentationFormat>
  <Paragraphs>193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Seminář pro žadatele IROP</vt:lpstr>
      <vt:lpstr>Výzva č. 4 Hasičské stanice/1</vt:lpstr>
      <vt:lpstr>Výzva č. 4 Hasičské stanice/2</vt:lpstr>
      <vt:lpstr>Výzva č. 4 Hasičské stanice/3</vt:lpstr>
      <vt:lpstr>Výzva č. 4 Hasičské stanice/4</vt:lpstr>
      <vt:lpstr>Výzva č. 4 Hasičské stanice/5</vt:lpstr>
      <vt:lpstr>Výzva č. 4 Hasičské stanice/6</vt:lpstr>
      <vt:lpstr>Výzva č. 4 Hasičské stanice/7  </vt:lpstr>
      <vt:lpstr>Osnova studie proveditelnosti</vt:lpstr>
      <vt:lpstr>Postup hodnocení projektů ve výzvě č. 4</vt:lpstr>
      <vt:lpstr>ISKP14+</vt:lpstr>
      <vt:lpstr>Hodnotící kritéria – výzva č. 4 Hasičské stanice</vt:lpstr>
      <vt:lpstr>Hodnotící kritéria – výzva č. 4 Hasičské stanice</vt:lpstr>
      <vt:lpstr>Hodnotící kritéria – výzva č. 4 Hasičské stanice</vt:lpstr>
      <vt:lpstr>Nejčastější pochybení při zpracování Žádostí o podporu IROP + doporučení</vt:lpstr>
      <vt:lpstr>Výběrová řízení/1</vt:lpstr>
      <vt:lpstr>Výběrová řízení/2</vt:lpstr>
      <vt:lpstr>Výběrová řízení/3</vt:lpstr>
      <vt:lpstr>Děkujeme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IROP</dc:title>
  <dc:creator>MAS</dc:creator>
  <cp:lastModifiedBy>MAS</cp:lastModifiedBy>
  <cp:revision>68</cp:revision>
  <dcterms:created xsi:type="dcterms:W3CDTF">2017-06-12T07:56:22Z</dcterms:created>
  <dcterms:modified xsi:type="dcterms:W3CDTF">2018-11-14T08:22:51Z</dcterms:modified>
</cp:coreProperties>
</file>