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74" r:id="rId5"/>
    <p:sldId id="259" r:id="rId6"/>
    <p:sldId id="262" r:id="rId7"/>
    <p:sldId id="272" r:id="rId8"/>
    <p:sldId id="275" r:id="rId9"/>
    <p:sldId id="273" r:id="rId10"/>
    <p:sldId id="264" r:id="rId11"/>
    <p:sldId id="261" r:id="rId12"/>
    <p:sldId id="269" r:id="rId13"/>
    <p:sldId id="271" r:id="rId14"/>
    <p:sldId id="270"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0A7B34-93F7-45B9-9709-95290731CCBD}" type="datetimeFigureOut">
              <a:rPr lang="cs-CZ" smtClean="0"/>
              <a:t>27.02.2019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FB7265-4EB6-4191-B29C-0C639C8564B5}" type="slidenum">
              <a:rPr lang="cs-CZ" smtClean="0"/>
              <a:t>‹#›</a:t>
            </a:fld>
            <a:endParaRPr lang="cs-CZ"/>
          </a:p>
        </p:txBody>
      </p:sp>
    </p:spTree>
    <p:extLst>
      <p:ext uri="{BB962C8B-B14F-4D97-AF65-F5344CB8AC3E}">
        <p14:creationId xmlns:p14="http://schemas.microsoft.com/office/powerpoint/2010/main" val="1590719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18FB7265-4EB6-4191-B29C-0C639C8564B5}" type="slidenum">
              <a:rPr lang="cs-CZ" smtClean="0"/>
              <a:t>1</a:t>
            </a:fld>
            <a:endParaRPr lang="cs-CZ"/>
          </a:p>
        </p:txBody>
      </p:sp>
    </p:spTree>
    <p:extLst>
      <p:ext uri="{BB962C8B-B14F-4D97-AF65-F5344CB8AC3E}">
        <p14:creationId xmlns:p14="http://schemas.microsoft.com/office/powerpoint/2010/main" val="2723761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18FB7265-4EB6-4191-B29C-0C639C8564B5}" type="slidenum">
              <a:rPr lang="cs-CZ" smtClean="0"/>
              <a:t>14</a:t>
            </a:fld>
            <a:endParaRPr lang="cs-CZ"/>
          </a:p>
        </p:txBody>
      </p:sp>
    </p:spTree>
    <p:extLst>
      <p:ext uri="{BB962C8B-B14F-4D97-AF65-F5344CB8AC3E}">
        <p14:creationId xmlns:p14="http://schemas.microsoft.com/office/powerpoint/2010/main" val="3784502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88E12C2-937F-45A0-9355-9C19000C26A8}" type="slidenum">
              <a:rPr lang="cs-CZ" smtClean="0"/>
              <a:t>‹#›</a:t>
            </a:fld>
            <a:endParaRPr lang="cs-CZ"/>
          </a:p>
        </p:txBody>
      </p:sp>
    </p:spTree>
    <p:extLst>
      <p:ext uri="{BB962C8B-B14F-4D97-AF65-F5344CB8AC3E}">
        <p14:creationId xmlns:p14="http://schemas.microsoft.com/office/powerpoint/2010/main" val="1717626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88E12C2-937F-45A0-9355-9C19000C26A8}" type="slidenum">
              <a:rPr lang="cs-CZ" smtClean="0"/>
              <a:t>‹#›</a:t>
            </a:fld>
            <a:endParaRPr lang="cs-CZ"/>
          </a:p>
        </p:txBody>
      </p:sp>
    </p:spTree>
    <p:extLst>
      <p:ext uri="{BB962C8B-B14F-4D97-AF65-F5344CB8AC3E}">
        <p14:creationId xmlns:p14="http://schemas.microsoft.com/office/powerpoint/2010/main" val="1184966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88E12C2-937F-45A0-9355-9C19000C26A8}" type="slidenum">
              <a:rPr lang="cs-CZ" smtClean="0"/>
              <a:t>‹#›</a:t>
            </a:fld>
            <a:endParaRPr lang="cs-CZ"/>
          </a:p>
        </p:txBody>
      </p:sp>
    </p:spTree>
    <p:extLst>
      <p:ext uri="{BB962C8B-B14F-4D97-AF65-F5344CB8AC3E}">
        <p14:creationId xmlns:p14="http://schemas.microsoft.com/office/powerpoint/2010/main" val="2771746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88E12C2-937F-45A0-9355-9C19000C26A8}" type="slidenum">
              <a:rPr lang="cs-CZ" smtClean="0"/>
              <a:t>‹#›</a:t>
            </a:fld>
            <a:endParaRPr lang="cs-CZ"/>
          </a:p>
        </p:txBody>
      </p:sp>
    </p:spTree>
    <p:extLst>
      <p:ext uri="{BB962C8B-B14F-4D97-AF65-F5344CB8AC3E}">
        <p14:creationId xmlns:p14="http://schemas.microsoft.com/office/powerpoint/2010/main" val="4052658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88E12C2-937F-45A0-9355-9C19000C26A8}" type="slidenum">
              <a:rPr lang="cs-CZ" smtClean="0"/>
              <a:t>‹#›</a:t>
            </a:fld>
            <a:endParaRPr lang="cs-CZ"/>
          </a:p>
        </p:txBody>
      </p:sp>
    </p:spTree>
    <p:extLst>
      <p:ext uri="{BB962C8B-B14F-4D97-AF65-F5344CB8AC3E}">
        <p14:creationId xmlns:p14="http://schemas.microsoft.com/office/powerpoint/2010/main" val="1067032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r>
              <a:rPr lang="cs-CZ" smtClean="0"/>
              <a:t>27. 2. 2019</a:t>
            </a:r>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88E12C2-937F-45A0-9355-9C19000C26A8}" type="slidenum">
              <a:rPr lang="cs-CZ" smtClean="0"/>
              <a:t>‹#›</a:t>
            </a:fld>
            <a:endParaRPr lang="cs-CZ"/>
          </a:p>
        </p:txBody>
      </p:sp>
    </p:spTree>
    <p:extLst>
      <p:ext uri="{BB962C8B-B14F-4D97-AF65-F5344CB8AC3E}">
        <p14:creationId xmlns:p14="http://schemas.microsoft.com/office/powerpoint/2010/main" val="48233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r>
              <a:rPr lang="cs-CZ" smtClean="0"/>
              <a:t>27. 2. 2019</a:t>
            </a:r>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88E12C2-937F-45A0-9355-9C19000C26A8}" type="slidenum">
              <a:rPr lang="cs-CZ" smtClean="0"/>
              <a:t>‹#›</a:t>
            </a:fld>
            <a:endParaRPr lang="cs-CZ"/>
          </a:p>
        </p:txBody>
      </p:sp>
    </p:spTree>
    <p:extLst>
      <p:ext uri="{BB962C8B-B14F-4D97-AF65-F5344CB8AC3E}">
        <p14:creationId xmlns:p14="http://schemas.microsoft.com/office/powerpoint/2010/main" val="2253882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r>
              <a:rPr lang="cs-CZ" smtClean="0"/>
              <a:t>27. 2. 2019</a:t>
            </a:r>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88E12C2-937F-45A0-9355-9C19000C26A8}" type="slidenum">
              <a:rPr lang="cs-CZ" smtClean="0"/>
              <a:t>‹#›</a:t>
            </a:fld>
            <a:endParaRPr lang="cs-CZ"/>
          </a:p>
        </p:txBody>
      </p:sp>
    </p:spTree>
    <p:extLst>
      <p:ext uri="{BB962C8B-B14F-4D97-AF65-F5344CB8AC3E}">
        <p14:creationId xmlns:p14="http://schemas.microsoft.com/office/powerpoint/2010/main" val="1638949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r>
              <a:rPr lang="cs-CZ" smtClean="0"/>
              <a:t>27. 2. 2019</a:t>
            </a:r>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88E12C2-937F-45A0-9355-9C19000C26A8}" type="slidenum">
              <a:rPr lang="cs-CZ" smtClean="0"/>
              <a:t>‹#›</a:t>
            </a:fld>
            <a:endParaRPr lang="cs-CZ"/>
          </a:p>
        </p:txBody>
      </p:sp>
    </p:spTree>
    <p:extLst>
      <p:ext uri="{BB962C8B-B14F-4D97-AF65-F5344CB8AC3E}">
        <p14:creationId xmlns:p14="http://schemas.microsoft.com/office/powerpoint/2010/main" val="1242206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r>
              <a:rPr lang="cs-CZ" smtClean="0"/>
              <a:t>27. 2. 2019</a:t>
            </a:r>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88E12C2-937F-45A0-9355-9C19000C26A8}" type="slidenum">
              <a:rPr lang="cs-CZ" smtClean="0"/>
              <a:t>‹#›</a:t>
            </a:fld>
            <a:endParaRPr lang="cs-CZ"/>
          </a:p>
        </p:txBody>
      </p:sp>
    </p:spTree>
    <p:extLst>
      <p:ext uri="{BB962C8B-B14F-4D97-AF65-F5344CB8AC3E}">
        <p14:creationId xmlns:p14="http://schemas.microsoft.com/office/powerpoint/2010/main" val="3517380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r>
              <a:rPr lang="cs-CZ" smtClean="0"/>
              <a:t>27. 2. 2019</a:t>
            </a:r>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88E12C2-937F-45A0-9355-9C19000C26A8}" type="slidenum">
              <a:rPr lang="cs-CZ" smtClean="0"/>
              <a:t>‹#›</a:t>
            </a:fld>
            <a:endParaRPr lang="cs-CZ"/>
          </a:p>
        </p:txBody>
      </p:sp>
    </p:spTree>
    <p:extLst>
      <p:ext uri="{BB962C8B-B14F-4D97-AF65-F5344CB8AC3E}">
        <p14:creationId xmlns:p14="http://schemas.microsoft.com/office/powerpoint/2010/main" val="346972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smtClean="0"/>
              <a:t>27. 2. 2019</a:t>
            </a:r>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E12C2-937F-45A0-9355-9C19000C26A8}" type="slidenum">
              <a:rPr lang="cs-CZ" smtClean="0"/>
              <a:t>‹#›</a:t>
            </a:fld>
            <a:endParaRPr lang="cs-CZ"/>
          </a:p>
        </p:txBody>
      </p:sp>
    </p:spTree>
    <p:extLst>
      <p:ext uri="{BB962C8B-B14F-4D97-AF65-F5344CB8AC3E}">
        <p14:creationId xmlns:p14="http://schemas.microsoft.com/office/powerpoint/2010/main" val="3722684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_Toc513029419"/><Relationship Id="rId13" Type="http://schemas.openxmlformats.org/officeDocument/2006/relationships/hyperlink" Target="#_Toc513029424"/><Relationship Id="rId3" Type="http://schemas.openxmlformats.org/officeDocument/2006/relationships/hyperlink" Target="#_Toc513029414"/><Relationship Id="rId7" Type="http://schemas.openxmlformats.org/officeDocument/2006/relationships/hyperlink" Target="#_Toc513029418"/><Relationship Id="rId12" Type="http://schemas.openxmlformats.org/officeDocument/2006/relationships/hyperlink" Target="#_Toc513029423"/><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_Toc513029417"/><Relationship Id="rId11" Type="http://schemas.openxmlformats.org/officeDocument/2006/relationships/hyperlink" Target="#_Toc513029422"/><Relationship Id="rId5" Type="http://schemas.openxmlformats.org/officeDocument/2006/relationships/hyperlink" Target="#_Toc513029416"/><Relationship Id="rId10" Type="http://schemas.openxmlformats.org/officeDocument/2006/relationships/hyperlink" Target="#_Toc513029421"/><Relationship Id="rId4" Type="http://schemas.openxmlformats.org/officeDocument/2006/relationships/hyperlink" Target="#_Toc513029415"/><Relationship Id="rId9" Type="http://schemas.openxmlformats.org/officeDocument/2006/relationships/hyperlink" Target="#_Toc513029420"/><Relationship Id="rId1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Seminář pro žadatele</a:t>
            </a:r>
            <a:br>
              <a:rPr lang="cs-CZ" dirty="0" smtClean="0"/>
            </a:br>
            <a:r>
              <a:rPr lang="cs-CZ" dirty="0" smtClean="0"/>
              <a:t>IROP</a:t>
            </a:r>
            <a:endParaRPr lang="cs-CZ" dirty="0"/>
          </a:p>
        </p:txBody>
      </p:sp>
      <p:sp>
        <p:nvSpPr>
          <p:cNvPr id="3" name="Podnadpis 2"/>
          <p:cNvSpPr>
            <a:spLocks noGrp="1"/>
          </p:cNvSpPr>
          <p:nvPr>
            <p:ph type="subTitle" idx="1"/>
          </p:nvPr>
        </p:nvSpPr>
        <p:spPr/>
        <p:txBody>
          <a:bodyPr/>
          <a:lstStyle/>
          <a:p>
            <a:r>
              <a:rPr lang="cs-CZ" dirty="0" smtClean="0"/>
              <a:t>Výzva č. 5 Podpora infrastruktury pro vzdělávání v základních školách II.</a:t>
            </a:r>
          </a:p>
        </p:txBody>
      </p:sp>
      <p:pic>
        <p:nvPicPr>
          <p:cNvPr id="4" name="Picture 2" descr="https://email.seznam.cz/imageresize/1366/662/GkO97GQyS-RU8Y5StGB5EytILw4HM-24OFH5RetrUiSQbsbq5Krz1kmcU2bVqN9yULRrft4?default=%2Fstatic%2Fwm%2Fimg%2Fdefault-image.sv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93499" y="5487656"/>
            <a:ext cx="974501" cy="974502"/>
          </a:xfrm>
          <a:prstGeom prst="rect">
            <a:avLst/>
          </a:prstGeom>
          <a:noFill/>
          <a:extLst>
            <a:ext uri="{909E8E84-426E-40DD-AFC4-6F175D3DCCD1}">
              <a14:hiddenFill xmlns:a14="http://schemas.microsoft.com/office/drawing/2010/main">
                <a:solidFill>
                  <a:srgbClr val="FFFFFF"/>
                </a:solidFill>
              </a14:hiddenFill>
            </a:ext>
          </a:extLst>
        </p:spPr>
      </p:pic>
      <p:pic>
        <p:nvPicPr>
          <p:cNvPr id="5" name="Obrázek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31629" y="5349875"/>
            <a:ext cx="7571818" cy="1250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ástupný symbol pro datum 5"/>
          <p:cNvSpPr>
            <a:spLocks noGrp="1"/>
          </p:cNvSpPr>
          <p:nvPr>
            <p:ph type="dt" sz="half" idx="10"/>
          </p:nvPr>
        </p:nvSpPr>
        <p:spPr/>
        <p:txBody>
          <a:bodyPr/>
          <a:lstStyle/>
          <a:p>
            <a:r>
              <a:rPr lang="cs-CZ" smtClean="0"/>
              <a:t>27. 2. 2019</a:t>
            </a:r>
            <a:endParaRPr lang="cs-CZ"/>
          </a:p>
        </p:txBody>
      </p:sp>
      <p:sp>
        <p:nvSpPr>
          <p:cNvPr id="7" name="Zástupný symbol pro číslo snímku 6"/>
          <p:cNvSpPr>
            <a:spLocks noGrp="1"/>
          </p:cNvSpPr>
          <p:nvPr>
            <p:ph type="sldNum" sz="quarter" idx="12"/>
          </p:nvPr>
        </p:nvSpPr>
        <p:spPr/>
        <p:txBody>
          <a:bodyPr/>
          <a:lstStyle/>
          <a:p>
            <a:fld id="{C88E12C2-937F-45A0-9355-9C19000C26A8}" type="slidenum">
              <a:rPr lang="cs-CZ" smtClean="0"/>
              <a:t>1</a:t>
            </a:fld>
            <a:endParaRPr lang="cs-CZ"/>
          </a:p>
        </p:txBody>
      </p:sp>
    </p:spTree>
    <p:extLst>
      <p:ext uri="{BB962C8B-B14F-4D97-AF65-F5344CB8AC3E}">
        <p14:creationId xmlns:p14="http://schemas.microsoft.com/office/powerpoint/2010/main" val="11017930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hodnocení projektů ve výzvě č. 5</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Žádost o podporu musí být zaregistrována přes ISKP včetně všech příloh – nic není papírově dokládáno na MAS</a:t>
            </a:r>
          </a:p>
          <a:p>
            <a:r>
              <a:rPr lang="cs-CZ" dirty="0" smtClean="0"/>
              <a:t>Po ukončení příjmu žádostí dochází k hodnocení formálních náležitostí a přijatelnosti (</a:t>
            </a:r>
            <a:r>
              <a:rPr lang="cs-CZ" dirty="0" err="1" smtClean="0"/>
              <a:t>max</a:t>
            </a:r>
            <a:r>
              <a:rPr lang="cs-CZ" dirty="0" smtClean="0"/>
              <a:t> 29 pracovních dní)</a:t>
            </a:r>
          </a:p>
          <a:p>
            <a:r>
              <a:rPr lang="cs-CZ" dirty="0" smtClean="0"/>
              <a:t>Projekty, které prošly kontrolou </a:t>
            </a:r>
            <a:r>
              <a:rPr lang="cs-CZ" dirty="0" err="1" smtClean="0"/>
              <a:t>FNaP</a:t>
            </a:r>
            <a:r>
              <a:rPr lang="cs-CZ" dirty="0" smtClean="0"/>
              <a:t> hodnotí Výběrová komise (</a:t>
            </a:r>
            <a:r>
              <a:rPr lang="cs-CZ" dirty="0" err="1" smtClean="0"/>
              <a:t>max</a:t>
            </a:r>
            <a:r>
              <a:rPr lang="cs-CZ" dirty="0" smtClean="0"/>
              <a:t> 20 pracovních dní od ukončení </a:t>
            </a:r>
            <a:r>
              <a:rPr lang="cs-CZ" dirty="0" err="1" smtClean="0"/>
              <a:t>FNaP</a:t>
            </a:r>
            <a:r>
              <a:rPr lang="cs-CZ" dirty="0" smtClean="0"/>
              <a:t>)</a:t>
            </a:r>
          </a:p>
          <a:p>
            <a:r>
              <a:rPr lang="cs-CZ" dirty="0" smtClean="0"/>
              <a:t>Schválení projektů doporučených k financování na základě hodnocení provedeném Výběrovou komisí má na starost Rozhodovací orgán (</a:t>
            </a:r>
            <a:r>
              <a:rPr lang="cs-CZ" dirty="0" err="1" smtClean="0"/>
              <a:t>max</a:t>
            </a:r>
            <a:r>
              <a:rPr lang="cs-CZ" dirty="0" smtClean="0"/>
              <a:t> 20 pracovních dní od ukončení věcného hodnocení)</a:t>
            </a:r>
          </a:p>
          <a:p>
            <a:r>
              <a:rPr lang="cs-CZ" dirty="0" smtClean="0"/>
              <a:t>Žádost o přezkum hodnocení/stížnost (15 kalendářních dní od doručení výsledku)</a:t>
            </a:r>
          </a:p>
          <a:p>
            <a:r>
              <a:rPr lang="cs-CZ" dirty="0" smtClean="0"/>
              <a:t>Odeslán doporučených projektů na CRR – ZOZ (</a:t>
            </a:r>
            <a:r>
              <a:rPr lang="cs-CZ" dirty="0" err="1" smtClean="0"/>
              <a:t>max</a:t>
            </a:r>
            <a:r>
              <a:rPr lang="cs-CZ" dirty="0" smtClean="0"/>
              <a:t> 30 pracovních dní od schválení MAS)</a:t>
            </a:r>
          </a:p>
          <a:p>
            <a:r>
              <a:rPr lang="cs-CZ" dirty="0" smtClean="0"/>
              <a:t>Vydání právního aktu (ŘO IROP)</a:t>
            </a:r>
            <a:endParaRPr lang="cs-CZ" dirty="0"/>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číslo snímku 4"/>
          <p:cNvSpPr>
            <a:spLocks noGrp="1"/>
          </p:cNvSpPr>
          <p:nvPr>
            <p:ph type="sldNum" sz="quarter" idx="12"/>
          </p:nvPr>
        </p:nvSpPr>
        <p:spPr/>
        <p:txBody>
          <a:bodyPr/>
          <a:lstStyle/>
          <a:p>
            <a:fld id="{C88E12C2-937F-45A0-9355-9C19000C26A8}" type="slidenum">
              <a:rPr lang="cs-CZ" smtClean="0"/>
              <a:t>10</a:t>
            </a:fld>
            <a:endParaRPr lang="cs-CZ"/>
          </a:p>
        </p:txBody>
      </p:sp>
      <p:pic>
        <p:nvPicPr>
          <p:cNvPr id="6" name="Picture 2" descr="https://email.seznam.cz/imageresize/1366/662/GkO97GQyS-RU8Y5StGB5EytILw4HM-24OFH5RetrUiSQbsbq5Krz1kmcU2bVqN9yULRrft4?default=%2Fstatic%2Fwm%2Fimg%2Fdefault-image.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8743" y="5918354"/>
            <a:ext cx="665339" cy="665340"/>
          </a:xfrm>
          <a:prstGeom prst="rect">
            <a:avLst/>
          </a:prstGeom>
          <a:noFill/>
          <a:extLst>
            <a:ext uri="{909E8E84-426E-40DD-AFC4-6F175D3DCCD1}">
              <a14:hiddenFill xmlns:a14="http://schemas.microsoft.com/office/drawing/2010/main">
                <a:solidFill>
                  <a:srgbClr val="FFFFFF"/>
                </a:solidFill>
              </a14:hiddenFill>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09882" y="5867996"/>
            <a:ext cx="5169647" cy="853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26007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Výběrová řízení/1</a:t>
            </a:r>
            <a:endParaRPr lang="cs-CZ" dirty="0"/>
          </a:p>
        </p:txBody>
      </p:sp>
      <p:sp>
        <p:nvSpPr>
          <p:cNvPr id="3" name="Zástupný symbol pro obsah 2"/>
          <p:cNvSpPr>
            <a:spLocks noGrp="1"/>
          </p:cNvSpPr>
          <p:nvPr>
            <p:ph idx="1"/>
          </p:nvPr>
        </p:nvSpPr>
        <p:spPr/>
        <p:txBody>
          <a:bodyPr/>
          <a:lstStyle/>
          <a:p>
            <a:r>
              <a:rPr lang="cs-CZ" dirty="0" smtClean="0"/>
              <a:t>Metodický pokyn pro oblast zadávání zakázek pro programové období 2014 – 2020</a:t>
            </a:r>
          </a:p>
          <a:p>
            <a:r>
              <a:rPr lang="cs-CZ" dirty="0" smtClean="0"/>
              <a:t>Zákon 134/2016 Sb. o zadávání veřejných zakázek</a:t>
            </a:r>
          </a:p>
          <a:p>
            <a:r>
              <a:rPr lang="cs-CZ" dirty="0" smtClean="0"/>
              <a:t>Vždy se jedná o veřejného/“dotovaného“ zadavatele vzhledem k výši podpory (95 %)</a:t>
            </a:r>
          </a:p>
          <a:p>
            <a:r>
              <a:rPr lang="cs-CZ" dirty="0" smtClean="0"/>
              <a:t>Kontrola zadání zakázky probíhá výhradně na CRR</a:t>
            </a:r>
          </a:p>
          <a:p>
            <a:r>
              <a:rPr lang="cs-CZ" dirty="0" smtClean="0"/>
              <a:t>Pokud má žadatel vlastní (přísnější) pravidla, pak se řídí jimi</a:t>
            </a:r>
            <a:endParaRPr lang="cs-CZ" dirty="0"/>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číslo snímku 4"/>
          <p:cNvSpPr>
            <a:spLocks noGrp="1"/>
          </p:cNvSpPr>
          <p:nvPr>
            <p:ph type="sldNum" sz="quarter" idx="12"/>
          </p:nvPr>
        </p:nvSpPr>
        <p:spPr/>
        <p:txBody>
          <a:bodyPr/>
          <a:lstStyle/>
          <a:p>
            <a:fld id="{C88E12C2-937F-45A0-9355-9C19000C26A8}" type="slidenum">
              <a:rPr lang="cs-CZ" smtClean="0"/>
              <a:t>11</a:t>
            </a:fld>
            <a:endParaRPr lang="cs-CZ"/>
          </a:p>
        </p:txBody>
      </p:sp>
      <p:pic>
        <p:nvPicPr>
          <p:cNvPr id="6" name="Picture 2" descr="https://email.seznam.cz/imageresize/1366/662/GkO97GQyS-RU8Y5StGB5EytILw4HM-24OFH5RetrUiSQbsbq5Krz1kmcU2bVqN9yULRrft4?default=%2Fstatic%2Fwm%2Fimg%2Fdefault-image.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93499" y="5487656"/>
            <a:ext cx="974501" cy="974502"/>
          </a:xfrm>
          <a:prstGeom prst="rect">
            <a:avLst/>
          </a:prstGeom>
          <a:noFill/>
          <a:extLst>
            <a:ext uri="{909E8E84-426E-40DD-AFC4-6F175D3DCCD1}">
              <a14:hiddenFill xmlns:a14="http://schemas.microsoft.com/office/drawing/2010/main">
                <a:solidFill>
                  <a:srgbClr val="FFFFFF"/>
                </a:solidFill>
              </a14:hiddenFill>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31629" y="5349875"/>
            <a:ext cx="7571818" cy="1250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85875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Výběrová řízení/2</a:t>
            </a:r>
            <a:endParaRPr lang="cs-CZ" dirty="0"/>
          </a:p>
        </p:txBody>
      </p:sp>
      <p:sp>
        <p:nvSpPr>
          <p:cNvPr id="3" name="Zástupný symbol pro obsah 2"/>
          <p:cNvSpPr>
            <a:spLocks noGrp="1"/>
          </p:cNvSpPr>
          <p:nvPr>
            <p:ph idx="1"/>
          </p:nvPr>
        </p:nvSpPr>
        <p:spPr/>
        <p:txBody>
          <a:bodyPr/>
          <a:lstStyle/>
          <a:p>
            <a:r>
              <a:rPr lang="cs-CZ" dirty="0" smtClean="0"/>
              <a:t>Zakázka je vždy realizována na základě písemné smlouvy/objednávky</a:t>
            </a:r>
          </a:p>
          <a:p>
            <a:r>
              <a:rPr lang="cs-CZ" dirty="0" smtClean="0"/>
              <a:t>Zakázky na dodávky, služby nebo stavební práce</a:t>
            </a:r>
          </a:p>
          <a:p>
            <a:r>
              <a:rPr lang="cs-CZ" dirty="0" smtClean="0"/>
              <a:t>Druhy zakázek dle MP</a:t>
            </a:r>
          </a:p>
          <a:p>
            <a:pPr lvl="1"/>
            <a:r>
              <a:rPr lang="cs-CZ" dirty="0" smtClean="0"/>
              <a:t>Zakázka malého rozsahu – 400 000 Kč – 2 000 000 Kč/6 000 000 Kč</a:t>
            </a:r>
          </a:p>
          <a:p>
            <a:pPr lvl="1"/>
            <a:r>
              <a:rPr lang="cs-CZ" dirty="0" smtClean="0"/>
              <a:t>Zakázka vyšší hodnoty – nad 2 000 000 Kč/6 000 000 Kč </a:t>
            </a:r>
          </a:p>
          <a:p>
            <a:r>
              <a:rPr lang="cs-CZ" dirty="0" smtClean="0"/>
              <a:t>Druhy řízení</a:t>
            </a:r>
          </a:p>
          <a:p>
            <a:pPr lvl="1"/>
            <a:r>
              <a:rPr lang="cs-CZ" dirty="0" smtClean="0"/>
              <a:t>Otevřené</a:t>
            </a:r>
          </a:p>
          <a:p>
            <a:pPr lvl="1"/>
            <a:r>
              <a:rPr lang="cs-CZ" dirty="0" smtClean="0"/>
              <a:t>Uzavřené</a:t>
            </a:r>
          </a:p>
          <a:p>
            <a:pPr lvl="1"/>
            <a:r>
              <a:rPr lang="cs-CZ" dirty="0" smtClean="0"/>
              <a:t>Elektronické tržiště </a:t>
            </a:r>
            <a:endParaRPr lang="cs-CZ" dirty="0"/>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číslo snímku 4"/>
          <p:cNvSpPr>
            <a:spLocks noGrp="1"/>
          </p:cNvSpPr>
          <p:nvPr>
            <p:ph type="sldNum" sz="quarter" idx="12"/>
          </p:nvPr>
        </p:nvSpPr>
        <p:spPr/>
        <p:txBody>
          <a:bodyPr/>
          <a:lstStyle/>
          <a:p>
            <a:fld id="{C88E12C2-937F-45A0-9355-9C19000C26A8}" type="slidenum">
              <a:rPr lang="cs-CZ" smtClean="0"/>
              <a:t>12</a:t>
            </a:fld>
            <a:endParaRPr lang="cs-CZ"/>
          </a:p>
        </p:txBody>
      </p:sp>
      <p:pic>
        <p:nvPicPr>
          <p:cNvPr id="6" name="Picture 2" descr="https://email.seznam.cz/imageresize/1366/662/GkO97GQyS-RU8Y5StGB5EytILw4HM-24OFH5RetrUiSQbsbq5Krz1kmcU2bVqN9yULRrft4?default=%2Fstatic%2Fwm%2Fimg%2Fdefault-image.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70017" y="5869099"/>
            <a:ext cx="974501" cy="974502"/>
          </a:xfrm>
          <a:prstGeom prst="rect">
            <a:avLst/>
          </a:prstGeom>
          <a:noFill/>
          <a:extLst>
            <a:ext uri="{909E8E84-426E-40DD-AFC4-6F175D3DCCD1}">
              <a14:hiddenFill xmlns:a14="http://schemas.microsoft.com/office/drawing/2010/main">
                <a:solidFill>
                  <a:srgbClr val="FFFFFF"/>
                </a:solidFill>
              </a14:hiddenFill>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08147" y="5731318"/>
            <a:ext cx="7571818" cy="1250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93191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Výběrová </a:t>
            </a:r>
            <a:r>
              <a:rPr lang="cs-CZ" dirty="0" smtClean="0"/>
              <a:t>řízení/3</a:t>
            </a:r>
            <a:endParaRPr lang="cs-CZ" dirty="0"/>
          </a:p>
        </p:txBody>
      </p:sp>
      <p:sp>
        <p:nvSpPr>
          <p:cNvPr id="3" name="Zástupný symbol pro obsah 2"/>
          <p:cNvSpPr>
            <a:spLocks noGrp="1"/>
          </p:cNvSpPr>
          <p:nvPr>
            <p:ph idx="1"/>
          </p:nvPr>
        </p:nvSpPr>
        <p:spPr/>
        <p:txBody>
          <a:bodyPr/>
          <a:lstStyle/>
          <a:p>
            <a:r>
              <a:rPr lang="cs-CZ" dirty="0" smtClean="0"/>
              <a:t>Výzva</a:t>
            </a:r>
          </a:p>
          <a:p>
            <a:pPr lvl="1"/>
            <a:r>
              <a:rPr lang="cs-CZ" dirty="0" smtClean="0"/>
              <a:t>Zakázka malého rozsahu – 10 dní</a:t>
            </a:r>
          </a:p>
          <a:p>
            <a:pPr lvl="2"/>
            <a:r>
              <a:rPr lang="cs-CZ" dirty="0" smtClean="0"/>
              <a:t>Uzavřené řízení – min. 3 obeslaní uchazeči</a:t>
            </a:r>
          </a:p>
          <a:p>
            <a:pPr lvl="1"/>
            <a:r>
              <a:rPr lang="cs-CZ" dirty="0" smtClean="0"/>
              <a:t>Zakázka vyšší hodnoty – 15 dní</a:t>
            </a:r>
          </a:p>
          <a:p>
            <a:r>
              <a:rPr lang="cs-CZ" dirty="0" smtClean="0"/>
              <a:t>Hodnocení nabídek – dle kritérií uvedených ve výzvě</a:t>
            </a:r>
          </a:p>
          <a:p>
            <a:r>
              <a:rPr lang="cs-CZ" dirty="0" smtClean="0"/>
              <a:t>Uzavření smlouvy + plnění</a:t>
            </a:r>
            <a:endParaRPr lang="cs-CZ" dirty="0"/>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číslo snímku 4"/>
          <p:cNvSpPr>
            <a:spLocks noGrp="1"/>
          </p:cNvSpPr>
          <p:nvPr>
            <p:ph type="sldNum" sz="quarter" idx="12"/>
          </p:nvPr>
        </p:nvSpPr>
        <p:spPr/>
        <p:txBody>
          <a:bodyPr/>
          <a:lstStyle/>
          <a:p>
            <a:fld id="{C88E12C2-937F-45A0-9355-9C19000C26A8}" type="slidenum">
              <a:rPr lang="cs-CZ" smtClean="0"/>
              <a:t>13</a:t>
            </a:fld>
            <a:endParaRPr lang="cs-CZ"/>
          </a:p>
        </p:txBody>
      </p:sp>
      <p:pic>
        <p:nvPicPr>
          <p:cNvPr id="6" name="Picture 2" descr="https://email.seznam.cz/imageresize/1366/662/GkO97GQyS-RU8Y5StGB5EytILw4HM-24OFH5RetrUiSQbsbq5Krz1kmcU2bVqN9yULRrft4?default=%2Fstatic%2Fwm%2Fimg%2Fdefault-image.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93499" y="5487656"/>
            <a:ext cx="974501" cy="974502"/>
          </a:xfrm>
          <a:prstGeom prst="rect">
            <a:avLst/>
          </a:prstGeom>
          <a:noFill/>
          <a:extLst>
            <a:ext uri="{909E8E84-426E-40DD-AFC4-6F175D3DCCD1}">
              <a14:hiddenFill xmlns:a14="http://schemas.microsoft.com/office/drawing/2010/main">
                <a:solidFill>
                  <a:srgbClr val="FFFFFF"/>
                </a:solidFill>
              </a14:hiddenFill>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31629" y="5349875"/>
            <a:ext cx="7571818" cy="1250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0993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p:txBody>
          <a:bodyPr/>
          <a:lstStyle/>
          <a:p>
            <a:r>
              <a:rPr lang="cs-CZ" dirty="0" smtClean="0"/>
              <a:t>Děkuji za pozornost</a:t>
            </a:r>
            <a:endParaRPr lang="cs-CZ" dirty="0"/>
          </a:p>
        </p:txBody>
      </p:sp>
      <p:sp>
        <p:nvSpPr>
          <p:cNvPr id="7" name="Podnadpis 6"/>
          <p:cNvSpPr>
            <a:spLocks noGrp="1"/>
          </p:cNvSpPr>
          <p:nvPr>
            <p:ph type="subTitle" idx="1"/>
          </p:nvPr>
        </p:nvSpPr>
        <p:spPr/>
        <p:txBody>
          <a:bodyPr/>
          <a:lstStyle/>
          <a:p>
            <a:r>
              <a:rPr lang="cs-CZ" dirty="0" smtClean="0"/>
              <a:t>Ing. Lucie Koumarová</a:t>
            </a:r>
          </a:p>
          <a:p>
            <a:r>
              <a:rPr lang="cs-CZ" dirty="0" smtClean="0"/>
              <a:t>Tel.: 725 774 709</a:t>
            </a:r>
          </a:p>
          <a:p>
            <a:r>
              <a:rPr lang="cs-CZ" dirty="0" smtClean="0"/>
              <a:t>mas-trestsko@seznam.cz</a:t>
            </a:r>
            <a:endParaRPr lang="cs-CZ" dirty="0"/>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číslo snímku 4"/>
          <p:cNvSpPr>
            <a:spLocks noGrp="1"/>
          </p:cNvSpPr>
          <p:nvPr>
            <p:ph type="sldNum" sz="quarter" idx="12"/>
          </p:nvPr>
        </p:nvSpPr>
        <p:spPr/>
        <p:txBody>
          <a:bodyPr/>
          <a:lstStyle/>
          <a:p>
            <a:fld id="{C88E12C2-937F-45A0-9355-9C19000C26A8}" type="slidenum">
              <a:rPr lang="cs-CZ" smtClean="0"/>
              <a:t>14</a:t>
            </a:fld>
            <a:endParaRPr lang="cs-CZ"/>
          </a:p>
        </p:txBody>
      </p:sp>
      <p:pic>
        <p:nvPicPr>
          <p:cNvPr id="8" name="Picture 2" descr="https://email.seznam.cz/imageresize/1366/662/GkO97GQyS-RU8Y5StGB5EytILw4HM-24OFH5RetrUiSQbsbq5Krz1kmcU2bVqN9yULRrft4?default=%2Fstatic%2Fwm%2Fimg%2Fdefault-image.sv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93499" y="5487656"/>
            <a:ext cx="974501" cy="974502"/>
          </a:xfrm>
          <a:prstGeom prst="rect">
            <a:avLst/>
          </a:prstGeom>
          <a:noFill/>
          <a:extLst>
            <a:ext uri="{909E8E84-426E-40DD-AFC4-6F175D3DCCD1}">
              <a14:hiddenFill xmlns:a14="http://schemas.microsoft.com/office/drawing/2010/main">
                <a:solidFill>
                  <a:srgbClr val="FFFFFF"/>
                </a:solidFill>
              </a14:hiddenFill>
            </a:ext>
          </a:extLst>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31629" y="5349875"/>
            <a:ext cx="7571818" cy="1250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82599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Výzva č. </a:t>
            </a:r>
            <a:r>
              <a:rPr lang="cs-CZ" dirty="0"/>
              <a:t>5</a:t>
            </a:r>
            <a:r>
              <a:rPr lang="cs-CZ" dirty="0" smtClean="0"/>
              <a:t> Podpora infrastruktury pro vzdělávání v základních školách II/1</a:t>
            </a:r>
            <a:endParaRPr lang="cs-CZ" dirty="0"/>
          </a:p>
        </p:txBody>
      </p:sp>
      <p:sp>
        <p:nvSpPr>
          <p:cNvPr id="3" name="Zástupný symbol pro obsah 2"/>
          <p:cNvSpPr>
            <a:spLocks noGrp="1"/>
          </p:cNvSpPr>
          <p:nvPr>
            <p:ph idx="1"/>
          </p:nvPr>
        </p:nvSpPr>
        <p:spPr/>
        <p:txBody>
          <a:bodyPr/>
          <a:lstStyle/>
          <a:p>
            <a:r>
              <a:rPr lang="cs-CZ" dirty="0" smtClean="0"/>
              <a:t>Datum vyhlášení výzvy 				18. </a:t>
            </a:r>
            <a:r>
              <a:rPr lang="cs-CZ" dirty="0"/>
              <a:t>2</a:t>
            </a:r>
            <a:r>
              <a:rPr lang="cs-CZ" dirty="0" smtClean="0"/>
              <a:t>. 2019, </a:t>
            </a:r>
            <a:r>
              <a:rPr lang="cs-CZ" dirty="0"/>
              <a:t>0</a:t>
            </a:r>
            <a:r>
              <a:rPr lang="cs-CZ" dirty="0" smtClean="0"/>
              <a:t>:00 hod</a:t>
            </a:r>
          </a:p>
          <a:p>
            <a:r>
              <a:rPr lang="cs-CZ" dirty="0" smtClean="0"/>
              <a:t>Datum příjmu žádostí v MS 2014+		</a:t>
            </a:r>
            <a:r>
              <a:rPr lang="cs-CZ" dirty="0"/>
              <a:t>18. 2. 2019, 0:00 hod</a:t>
            </a:r>
          </a:p>
          <a:p>
            <a:r>
              <a:rPr lang="cs-CZ" dirty="0" smtClean="0"/>
              <a:t>Datum ukončení příjmu žádostí		</a:t>
            </a:r>
            <a:r>
              <a:rPr lang="cs-CZ" dirty="0" smtClean="0">
                <a:solidFill>
                  <a:srgbClr val="FF0000"/>
                </a:solidFill>
              </a:rPr>
              <a:t>25. </a:t>
            </a:r>
            <a:r>
              <a:rPr lang="cs-CZ" dirty="0">
                <a:solidFill>
                  <a:srgbClr val="FF0000"/>
                </a:solidFill>
              </a:rPr>
              <a:t>3</a:t>
            </a:r>
            <a:r>
              <a:rPr lang="cs-CZ" dirty="0" smtClean="0">
                <a:solidFill>
                  <a:srgbClr val="FF0000"/>
                </a:solidFill>
              </a:rPr>
              <a:t>. </a:t>
            </a:r>
            <a:r>
              <a:rPr lang="cs-CZ" dirty="0" smtClean="0">
                <a:solidFill>
                  <a:srgbClr val="FF0000"/>
                </a:solidFill>
              </a:rPr>
              <a:t>2019, 0:00 hod</a:t>
            </a:r>
          </a:p>
          <a:p>
            <a:r>
              <a:rPr lang="cs-CZ" dirty="0" smtClean="0"/>
              <a:t>Datum ukončení realizace projektu		30. </a:t>
            </a:r>
            <a:r>
              <a:rPr lang="cs-CZ" dirty="0"/>
              <a:t>6</a:t>
            </a:r>
            <a:r>
              <a:rPr lang="cs-CZ" dirty="0" smtClean="0"/>
              <a:t>. 2022</a:t>
            </a:r>
          </a:p>
          <a:p>
            <a:r>
              <a:rPr lang="cs-CZ" dirty="0" smtClean="0"/>
              <a:t>Alokace						4 784 388,78 Kč</a:t>
            </a:r>
          </a:p>
          <a:p>
            <a:r>
              <a:rPr lang="cs-CZ" dirty="0" smtClean="0"/>
              <a:t>Výše dotace					95 % způsobilých výdajů</a:t>
            </a:r>
          </a:p>
          <a:p>
            <a:r>
              <a:rPr lang="cs-CZ" dirty="0" smtClean="0"/>
              <a:t>Minimální výše způsobilých výdajů		200 000 Kč</a:t>
            </a:r>
          </a:p>
          <a:p>
            <a:r>
              <a:rPr lang="cs-CZ" dirty="0" smtClean="0"/>
              <a:t>Maximální výše způsobilých výdajů		4 784 388,78 Kč	</a:t>
            </a:r>
            <a:endParaRPr lang="cs-CZ" dirty="0"/>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číslo snímku 4"/>
          <p:cNvSpPr>
            <a:spLocks noGrp="1"/>
          </p:cNvSpPr>
          <p:nvPr>
            <p:ph type="sldNum" sz="quarter" idx="12"/>
          </p:nvPr>
        </p:nvSpPr>
        <p:spPr/>
        <p:txBody>
          <a:bodyPr/>
          <a:lstStyle/>
          <a:p>
            <a:fld id="{C88E12C2-937F-45A0-9355-9C19000C26A8}" type="slidenum">
              <a:rPr lang="cs-CZ" smtClean="0"/>
              <a:t>2</a:t>
            </a:fld>
            <a:endParaRPr lang="cs-CZ"/>
          </a:p>
        </p:txBody>
      </p:sp>
      <p:pic>
        <p:nvPicPr>
          <p:cNvPr id="6" name="Picture 2" descr="https://email.seznam.cz/imageresize/1366/662/GkO97GQyS-RU8Y5StGB5EytILw4HM-24OFH5RetrUiSQbsbq5Krz1kmcU2bVqN9yULRrft4?default=%2Fstatic%2Fwm%2Fimg%2Fdefault-image.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39265" y="5833422"/>
            <a:ext cx="628735" cy="628736"/>
          </a:xfrm>
          <a:prstGeom prst="rect">
            <a:avLst/>
          </a:prstGeom>
          <a:noFill/>
          <a:extLst>
            <a:ext uri="{909E8E84-426E-40DD-AFC4-6F175D3DCCD1}">
              <a14:hiddenFill xmlns:a14="http://schemas.microsoft.com/office/drawing/2010/main">
                <a:solidFill>
                  <a:srgbClr val="FFFFFF"/>
                </a:solidFill>
              </a14:hiddenFill>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18207" y="5793413"/>
            <a:ext cx="4885239" cy="80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bdélník 7"/>
          <p:cNvSpPr/>
          <p:nvPr/>
        </p:nvSpPr>
        <p:spPr>
          <a:xfrm>
            <a:off x="5579947" y="2803412"/>
            <a:ext cx="1761758" cy="523220"/>
          </a:xfrm>
          <a:prstGeom prst="rect">
            <a:avLst/>
          </a:prstGeom>
          <a:noFill/>
        </p:spPr>
        <p:txBody>
          <a:bodyPr wrap="square" lIns="91440" tIns="45720" rIns="91440" bIns="45720">
            <a:spAutoFit/>
          </a:bodyPr>
          <a:lstStyle/>
          <a:p>
            <a:pPr algn="ctr"/>
            <a:r>
              <a:rPr lang="cs-CZ" sz="2800" b="1" cap="none" spc="0" dirty="0" smtClean="0">
                <a:ln w="22225">
                  <a:solidFill>
                    <a:schemeClr val="accent2"/>
                  </a:solidFill>
                  <a:prstDash val="solid"/>
                </a:ln>
                <a:solidFill>
                  <a:schemeClr val="accent2">
                    <a:lumMod val="40000"/>
                    <a:lumOff val="60000"/>
                  </a:schemeClr>
                </a:solidFill>
                <a:effectLst/>
              </a:rPr>
              <a:t>POZOR!!!</a:t>
            </a:r>
            <a:endParaRPr lang="cs-CZ" sz="28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921579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Výzva č. 5 Podpora infrastruktury pro vzdělávání v základních školách II/2</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Oprávnění žadatelé</a:t>
            </a:r>
          </a:p>
          <a:p>
            <a:pPr lvl="1"/>
            <a:r>
              <a:rPr lang="cs-CZ" dirty="0" smtClean="0"/>
              <a:t>Školy a školská zařízení v oblasti základního vzdělávání</a:t>
            </a:r>
          </a:p>
          <a:p>
            <a:pPr lvl="1"/>
            <a:r>
              <a:rPr lang="cs-CZ" dirty="0" smtClean="0"/>
              <a:t>Obce</a:t>
            </a:r>
          </a:p>
          <a:p>
            <a:pPr lvl="1"/>
            <a:r>
              <a:rPr lang="cs-CZ" dirty="0" smtClean="0"/>
              <a:t>Organizace zřizované/zakládané obcemi</a:t>
            </a:r>
          </a:p>
          <a:p>
            <a:r>
              <a:rPr lang="cs-CZ" dirty="0" smtClean="0"/>
              <a:t>Podporované aktivity</a:t>
            </a:r>
          </a:p>
          <a:p>
            <a:pPr lvl="1"/>
            <a:r>
              <a:rPr lang="cs-CZ" dirty="0" smtClean="0"/>
              <a:t>Investice do staveb/stavebních úprav/pořízení vybavení do odborných učeben sloužících k výuce v klíčových kompetencích:</a:t>
            </a:r>
          </a:p>
          <a:p>
            <a:pPr lvl="2"/>
            <a:r>
              <a:rPr lang="cs-CZ" dirty="0" smtClean="0"/>
              <a:t>Komunikace v cizím jazyce</a:t>
            </a:r>
          </a:p>
          <a:p>
            <a:pPr lvl="2"/>
            <a:r>
              <a:rPr lang="cs-CZ" dirty="0" smtClean="0"/>
              <a:t>Technické a řemeslné obory</a:t>
            </a:r>
          </a:p>
          <a:p>
            <a:pPr lvl="2"/>
            <a:r>
              <a:rPr lang="cs-CZ" dirty="0" smtClean="0"/>
              <a:t>Přírodovědné obory</a:t>
            </a:r>
          </a:p>
          <a:p>
            <a:pPr lvl="2"/>
            <a:r>
              <a:rPr lang="cs-CZ" dirty="0" smtClean="0"/>
              <a:t>Práce s digitálními technologiemi</a:t>
            </a:r>
          </a:p>
          <a:p>
            <a:pPr lvl="1"/>
            <a:r>
              <a:rPr lang="cs-CZ" dirty="0" smtClean="0"/>
              <a:t>Řešení bezbariérovosti</a:t>
            </a:r>
          </a:p>
          <a:p>
            <a:pPr lvl="1"/>
            <a:r>
              <a:rPr lang="cs-CZ" dirty="0" smtClean="0"/>
              <a:t>Navyšování kapacit kmenových učeben (= nová kmenová učebna)</a:t>
            </a:r>
          </a:p>
          <a:p>
            <a:pPr lvl="1"/>
            <a:r>
              <a:rPr lang="cs-CZ" dirty="0" smtClean="0"/>
              <a:t>Aktivity vedoucí k sociální inkluzi (nákup kompenzačních pomůcek,…)</a:t>
            </a:r>
          </a:p>
          <a:p>
            <a:pPr lvl="1"/>
            <a:r>
              <a:rPr lang="cs-CZ" dirty="0" smtClean="0"/>
              <a:t>Zeleň jako doplňková aktivita</a:t>
            </a:r>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číslo snímku 4"/>
          <p:cNvSpPr>
            <a:spLocks noGrp="1"/>
          </p:cNvSpPr>
          <p:nvPr>
            <p:ph type="sldNum" sz="quarter" idx="12"/>
          </p:nvPr>
        </p:nvSpPr>
        <p:spPr/>
        <p:txBody>
          <a:bodyPr/>
          <a:lstStyle/>
          <a:p>
            <a:fld id="{C88E12C2-937F-45A0-9355-9C19000C26A8}" type="slidenum">
              <a:rPr lang="cs-CZ" smtClean="0"/>
              <a:t>3</a:t>
            </a:fld>
            <a:endParaRPr lang="cs-CZ"/>
          </a:p>
        </p:txBody>
      </p:sp>
      <p:pic>
        <p:nvPicPr>
          <p:cNvPr id="6" name="Picture 2" descr="https://email.seznam.cz/imageresize/1366/662/GkO97GQyS-RU8Y5StGB5EytILw4HM-24OFH5RetrUiSQbsbq5Krz1kmcU2bVqN9yULRrft4?default=%2Fstatic%2Fwm%2Fimg%2Fdefault-image.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5344" y="5803009"/>
            <a:ext cx="658571" cy="658572"/>
          </a:xfrm>
          <a:prstGeom prst="rect">
            <a:avLst/>
          </a:prstGeom>
          <a:noFill/>
          <a:extLst>
            <a:ext uri="{909E8E84-426E-40DD-AFC4-6F175D3DCCD1}">
              <a14:hiddenFill xmlns:a14="http://schemas.microsoft.com/office/drawing/2010/main">
                <a:solidFill>
                  <a:srgbClr val="FFFFFF"/>
                </a:solidFill>
              </a14:hiddenFill>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52304" y="5754564"/>
            <a:ext cx="5117058" cy="844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2616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ázek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19843" y="5844258"/>
            <a:ext cx="5117058" cy="844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dpis 1"/>
          <p:cNvSpPr>
            <a:spLocks noGrp="1"/>
          </p:cNvSpPr>
          <p:nvPr>
            <p:ph type="title"/>
          </p:nvPr>
        </p:nvSpPr>
        <p:spPr/>
        <p:txBody>
          <a:bodyPr/>
          <a:lstStyle/>
          <a:p>
            <a:r>
              <a:rPr lang="cs-CZ" dirty="0" smtClean="0"/>
              <a:t>Výzva č. 5 Podpora infrastruktury pro vzdělávání v základních školách II/3</a:t>
            </a:r>
            <a:endParaRPr lang="cs-CZ" dirty="0"/>
          </a:p>
        </p:txBody>
      </p:sp>
      <p:sp>
        <p:nvSpPr>
          <p:cNvPr id="3" name="Zástupný symbol pro obsah 2"/>
          <p:cNvSpPr>
            <a:spLocks noGrp="1"/>
          </p:cNvSpPr>
          <p:nvPr>
            <p:ph idx="1"/>
          </p:nvPr>
        </p:nvSpPr>
        <p:spPr/>
        <p:txBody>
          <a:bodyPr>
            <a:normAutofit/>
          </a:bodyPr>
          <a:lstStyle/>
          <a:p>
            <a:r>
              <a:rPr lang="cs-CZ" dirty="0" smtClean="0"/>
              <a:t>Klíčové kompetence IROP dle Rámcového vzdělávacího programu pro základní vzdělávání:</a:t>
            </a:r>
          </a:p>
          <a:p>
            <a:pPr lvl="1"/>
            <a:r>
              <a:rPr lang="cs-CZ" dirty="0" smtClean="0"/>
              <a:t>Jazyk a jazyková komunikace (Cizí jazyk, Další cizí jazyk)</a:t>
            </a:r>
          </a:p>
          <a:p>
            <a:pPr lvl="1"/>
            <a:r>
              <a:rPr lang="cs-CZ" dirty="0" smtClean="0"/>
              <a:t>Člověk a jeho svět</a:t>
            </a:r>
          </a:p>
          <a:p>
            <a:pPr lvl="1"/>
            <a:r>
              <a:rPr lang="cs-CZ" dirty="0" smtClean="0"/>
              <a:t>Matematika a její aplikace</a:t>
            </a:r>
          </a:p>
          <a:p>
            <a:pPr lvl="1"/>
            <a:r>
              <a:rPr lang="cs-CZ" dirty="0" smtClean="0"/>
              <a:t>Člověk a příroda (Fyzika, Chemie, Přírodopis, Zeměpis)</a:t>
            </a:r>
          </a:p>
          <a:p>
            <a:pPr lvl="1"/>
            <a:r>
              <a:rPr lang="cs-CZ" dirty="0" smtClean="0"/>
              <a:t>Člověk a svět práce a průřezová témata RVZ ZV</a:t>
            </a:r>
          </a:p>
          <a:p>
            <a:pPr lvl="1"/>
            <a:r>
              <a:rPr lang="cs-CZ" dirty="0" smtClean="0"/>
              <a:t>Environmentální výchova</a:t>
            </a:r>
          </a:p>
          <a:p>
            <a:pPr marL="457200" lvl="1" indent="0">
              <a:buNone/>
            </a:pPr>
            <a:r>
              <a:rPr lang="cs-CZ" dirty="0" smtClean="0"/>
              <a:t>Tyto </a:t>
            </a:r>
            <a:r>
              <a:rPr lang="cs-CZ" dirty="0"/>
              <a:t>oblasti a obory musí mít škola zapracované ve svém Školním vzdělávacím programu (ŠVP). Oblast Člověk a svět práce lze do ŠVP zapracovat a předložit aktualizovanou část ŠVP s první </a:t>
            </a:r>
            <a:r>
              <a:rPr lang="cs-CZ" dirty="0" err="1"/>
              <a:t>ZoU</a:t>
            </a:r>
            <a:r>
              <a:rPr lang="cs-CZ" dirty="0"/>
              <a:t> projektu. </a:t>
            </a:r>
            <a:endParaRPr lang="cs-CZ" dirty="0" smtClean="0"/>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číslo snímku 4"/>
          <p:cNvSpPr>
            <a:spLocks noGrp="1"/>
          </p:cNvSpPr>
          <p:nvPr>
            <p:ph type="sldNum" sz="quarter" idx="12"/>
          </p:nvPr>
        </p:nvSpPr>
        <p:spPr/>
        <p:txBody>
          <a:bodyPr/>
          <a:lstStyle/>
          <a:p>
            <a:fld id="{C88E12C2-937F-45A0-9355-9C19000C26A8}" type="slidenum">
              <a:rPr lang="cs-CZ" smtClean="0"/>
              <a:t>4</a:t>
            </a:fld>
            <a:endParaRPr lang="cs-CZ"/>
          </a:p>
        </p:txBody>
      </p:sp>
      <p:pic>
        <p:nvPicPr>
          <p:cNvPr id="6" name="Picture 2" descr="https://email.seznam.cz/imageresize/1366/662/GkO97GQyS-RU8Y5StGB5EytILw4HM-24OFH5RetrUiSQbsbq5Krz1kmcU2bVqN9yULRrft4?default=%2Fstatic%2Fwm%2Fimg%2Fdefault-image.sv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75344" y="5937371"/>
            <a:ext cx="658571" cy="658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807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ázek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59875" y="5816801"/>
            <a:ext cx="4743571" cy="78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dpis 1"/>
          <p:cNvSpPr>
            <a:spLocks noGrp="1"/>
          </p:cNvSpPr>
          <p:nvPr>
            <p:ph type="title"/>
          </p:nvPr>
        </p:nvSpPr>
        <p:spPr/>
        <p:txBody>
          <a:bodyPr/>
          <a:lstStyle/>
          <a:p>
            <a:r>
              <a:rPr lang="cs-CZ" dirty="0" smtClean="0"/>
              <a:t>Výzva č. 5 Podpora infrastruktury pro vzdělávání v základních školách/4</a:t>
            </a:r>
            <a:endParaRPr lang="cs-CZ" dirty="0"/>
          </a:p>
        </p:txBody>
      </p:sp>
      <p:sp>
        <p:nvSpPr>
          <p:cNvPr id="3" name="Zástupný symbol pro obsah 2"/>
          <p:cNvSpPr>
            <a:spLocks noGrp="1"/>
          </p:cNvSpPr>
          <p:nvPr>
            <p:ph idx="1"/>
          </p:nvPr>
        </p:nvSpPr>
        <p:spPr/>
        <p:txBody>
          <a:bodyPr>
            <a:normAutofit/>
          </a:bodyPr>
          <a:lstStyle/>
          <a:p>
            <a:r>
              <a:rPr lang="cs-CZ" dirty="0" smtClean="0"/>
              <a:t>Povinné přílohy k žádosti o podporu</a:t>
            </a:r>
          </a:p>
          <a:p>
            <a:pPr lvl="1"/>
            <a:r>
              <a:rPr lang="cs-CZ" dirty="0" smtClean="0"/>
              <a:t>Plná moc v případě, že žádost nepodepisuje statutární zástupce</a:t>
            </a:r>
          </a:p>
          <a:p>
            <a:pPr lvl="1"/>
            <a:r>
              <a:rPr lang="cs-CZ" dirty="0" smtClean="0"/>
              <a:t>Podepsaná smlouva s dodavatelem </a:t>
            </a:r>
            <a:r>
              <a:rPr lang="cs-CZ" sz="1800" dirty="0" smtClean="0"/>
              <a:t>(pokud již proběhlo výběrové/zadávací řízení – </a:t>
            </a:r>
            <a:r>
              <a:rPr lang="cs-CZ" sz="1800" dirty="0" smtClean="0">
                <a:solidFill>
                  <a:srgbClr val="FF0000"/>
                </a:solidFill>
              </a:rPr>
              <a:t>POZOR</a:t>
            </a:r>
            <a:r>
              <a:rPr lang="cs-CZ" sz="1800" dirty="0" smtClean="0"/>
              <a:t> samostatný oddíl v MS2014+)</a:t>
            </a:r>
          </a:p>
          <a:p>
            <a:pPr lvl="1"/>
            <a:r>
              <a:rPr lang="cs-CZ" dirty="0" smtClean="0"/>
              <a:t>Doklady o právní subjektivitě </a:t>
            </a:r>
            <a:r>
              <a:rPr lang="cs-CZ" sz="1800" dirty="0" smtClean="0"/>
              <a:t>(pokud dostupné na webu, lze doložit tyto s vyznačením data pořízení – ne starší 3 měsíce od podání žádosti)</a:t>
            </a:r>
          </a:p>
          <a:p>
            <a:pPr lvl="2"/>
            <a:r>
              <a:rPr lang="cs-CZ" dirty="0" smtClean="0"/>
              <a:t>Zřizovací či zakládací listiny, zakladatelské smlouvy, stanovy,…</a:t>
            </a:r>
          </a:p>
          <a:p>
            <a:pPr lvl="2"/>
            <a:r>
              <a:rPr lang="cs-CZ" dirty="0" smtClean="0"/>
              <a:t>Obce a jimi zřizované organizace nedokládají</a:t>
            </a:r>
          </a:p>
          <a:p>
            <a:pPr lvl="1"/>
            <a:r>
              <a:rPr lang="cs-CZ" dirty="0" smtClean="0"/>
              <a:t>Studie proveditelnosti </a:t>
            </a:r>
            <a:r>
              <a:rPr lang="cs-CZ" sz="1800" dirty="0" smtClean="0"/>
              <a:t>(</a:t>
            </a:r>
            <a:r>
              <a:rPr lang="cs-CZ" sz="1800" dirty="0" smtClean="0">
                <a:solidFill>
                  <a:srgbClr val="FF0000"/>
                </a:solidFill>
              </a:rPr>
              <a:t>POZOR</a:t>
            </a:r>
            <a:r>
              <a:rPr lang="cs-CZ" sz="1800" dirty="0" smtClean="0"/>
              <a:t> na upravenou osnovu Studie proveditelnosti pro výzvu č. 5)</a:t>
            </a:r>
          </a:p>
          <a:p>
            <a:pPr lvl="1"/>
            <a:r>
              <a:rPr lang="cs-CZ" dirty="0" smtClean="0"/>
              <a:t>Doklad o prokázání právních vztahů k majetku jenž je předmětem projektu (výpis z katastru nemovitostí; pokud není zapsán jako vlastník či nemá právo hospodařit, je nutné doložit ještě ošetření majetkoprávních vztahů)</a:t>
            </a:r>
          </a:p>
          <a:p>
            <a:pPr lvl="1"/>
            <a:endParaRPr lang="cs-CZ" dirty="0"/>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číslo snímku 4"/>
          <p:cNvSpPr>
            <a:spLocks noGrp="1"/>
          </p:cNvSpPr>
          <p:nvPr>
            <p:ph type="sldNum" sz="quarter" idx="12"/>
          </p:nvPr>
        </p:nvSpPr>
        <p:spPr/>
        <p:txBody>
          <a:bodyPr/>
          <a:lstStyle/>
          <a:p>
            <a:fld id="{C88E12C2-937F-45A0-9355-9C19000C26A8}" type="slidenum">
              <a:rPr lang="cs-CZ" smtClean="0"/>
              <a:t>5</a:t>
            </a:fld>
            <a:endParaRPr lang="cs-CZ"/>
          </a:p>
        </p:txBody>
      </p:sp>
      <p:pic>
        <p:nvPicPr>
          <p:cNvPr id="6" name="Picture 2" descr="https://email.seznam.cz/imageresize/1366/662/GkO97GQyS-RU8Y5StGB5EytILw4HM-24OFH5RetrUiSQbsbq5Krz1kmcU2bVqN9yULRrft4?default=%2Fstatic%2Fwm%2Fimg%2Fdefault-image.sv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57497" y="5851654"/>
            <a:ext cx="610503" cy="610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1973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Výzva č. 5 Podpora infrastruktury pro vzdělávání v základních školách II/5</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Povinné přílohy – pokračování</a:t>
            </a:r>
          </a:p>
          <a:p>
            <a:pPr lvl="1"/>
            <a:r>
              <a:rPr lang="cs-CZ" dirty="0" smtClean="0"/>
              <a:t>Územní rozhodnutí s nabytím právní moci/územní souhlas/veřejnoprávní smlouva</a:t>
            </a:r>
          </a:p>
          <a:p>
            <a:pPr lvl="1"/>
            <a:r>
              <a:rPr lang="cs-CZ" dirty="0" smtClean="0"/>
              <a:t>Žádost o stavební povolení/ohlášení případně dokumenty s nabytím právní moci/veřejnoprávní smlouva</a:t>
            </a:r>
          </a:p>
          <a:p>
            <a:pPr lvl="1"/>
            <a:r>
              <a:rPr lang="cs-CZ" dirty="0" smtClean="0"/>
              <a:t>Projektová dokumentace pro vydání stavebního povolení/ohlášení (</a:t>
            </a:r>
            <a:r>
              <a:rPr lang="cs-CZ" dirty="0" smtClean="0">
                <a:solidFill>
                  <a:srgbClr val="FF0000"/>
                </a:solidFill>
              </a:rPr>
              <a:t>musí být zpracována autorizovaným projektantem, ověření stavebním úřadem – razítko s podpisem alespoň na titulní straně</a:t>
            </a:r>
            <a:r>
              <a:rPr lang="cs-CZ" dirty="0" smtClean="0"/>
              <a:t>)</a:t>
            </a:r>
          </a:p>
          <a:p>
            <a:pPr lvl="1"/>
            <a:r>
              <a:rPr lang="cs-CZ" dirty="0" smtClean="0"/>
              <a:t>Položkový rozpočet stavby (</a:t>
            </a:r>
            <a:r>
              <a:rPr lang="cs-CZ" dirty="0" smtClean="0">
                <a:solidFill>
                  <a:srgbClr val="FF0000"/>
                </a:solidFill>
              </a:rPr>
              <a:t>POZOR</a:t>
            </a:r>
            <a:r>
              <a:rPr lang="cs-CZ" dirty="0" smtClean="0"/>
              <a:t> na požadavky na zpracování dle </a:t>
            </a:r>
            <a:r>
              <a:rPr lang="cs-CZ" dirty="0" err="1" smtClean="0"/>
              <a:t>Spec</a:t>
            </a:r>
            <a:r>
              <a:rPr lang="cs-CZ" dirty="0" smtClean="0"/>
              <a:t>. pravidel)</a:t>
            </a:r>
          </a:p>
          <a:p>
            <a:pPr lvl="1"/>
            <a:r>
              <a:rPr lang="cs-CZ" dirty="0" smtClean="0"/>
              <a:t>Výpočet čistých jiných peněžních příjmů</a:t>
            </a:r>
          </a:p>
          <a:p>
            <a:pPr lvl="1"/>
            <a:r>
              <a:rPr lang="cs-CZ" dirty="0" smtClean="0"/>
              <a:t>Čestné prohlášení o skutečném majiteli (vzor viz Obecná pravidla př. 30) – nedokládají veřejnoprávní právnické osoby</a:t>
            </a:r>
          </a:p>
          <a:p>
            <a:pPr lvl="1"/>
            <a:r>
              <a:rPr lang="cs-CZ" dirty="0" smtClean="0"/>
              <a:t>Výpis z Rejstříku škol a školských zařízení (stačí z webu, ne starší než 3 měsíce od podání žádosti)</a:t>
            </a:r>
          </a:p>
          <a:p>
            <a:pPr lvl="1"/>
            <a:endParaRPr lang="cs-CZ" dirty="0" smtClean="0"/>
          </a:p>
          <a:p>
            <a:pPr lvl="1"/>
            <a:endParaRPr lang="cs-CZ" dirty="0"/>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číslo snímku 4"/>
          <p:cNvSpPr>
            <a:spLocks noGrp="1"/>
          </p:cNvSpPr>
          <p:nvPr>
            <p:ph type="sldNum" sz="quarter" idx="12"/>
          </p:nvPr>
        </p:nvSpPr>
        <p:spPr/>
        <p:txBody>
          <a:bodyPr/>
          <a:lstStyle/>
          <a:p>
            <a:fld id="{C88E12C2-937F-45A0-9355-9C19000C26A8}" type="slidenum">
              <a:rPr lang="cs-CZ" smtClean="0"/>
              <a:t>6</a:t>
            </a:fld>
            <a:endParaRPr lang="cs-CZ"/>
          </a:p>
        </p:txBody>
      </p:sp>
      <p:pic>
        <p:nvPicPr>
          <p:cNvPr id="6" name="Picture 2" descr="https://email.seznam.cz/imageresize/1366/662/GkO97GQyS-RU8Y5StGB5EytILw4HM-24OFH5RetrUiSQbsbq5Krz1kmcU2bVqN9yULRrft4?default=%2Fstatic%2Fwm%2Fimg%2Fdefault-image.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07067" y="5978829"/>
            <a:ext cx="668516" cy="668517"/>
          </a:xfrm>
          <a:prstGeom prst="rect">
            <a:avLst/>
          </a:prstGeom>
          <a:noFill/>
          <a:extLst>
            <a:ext uri="{909E8E84-426E-40DD-AFC4-6F175D3DCCD1}">
              <a14:hiddenFill xmlns:a14="http://schemas.microsoft.com/office/drawing/2010/main">
                <a:solidFill>
                  <a:srgbClr val="FFFFFF"/>
                </a:solidFill>
              </a14:hiddenFill>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16698" y="5927572"/>
            <a:ext cx="5194332" cy="85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3153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ázek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70756" y="5934374"/>
            <a:ext cx="5876912" cy="970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dpis 1"/>
          <p:cNvSpPr>
            <a:spLocks noGrp="1"/>
          </p:cNvSpPr>
          <p:nvPr>
            <p:ph type="title"/>
          </p:nvPr>
        </p:nvSpPr>
        <p:spPr>
          <a:xfrm>
            <a:off x="838200" y="365125"/>
            <a:ext cx="10515600" cy="1025793"/>
          </a:xfrm>
        </p:spPr>
        <p:txBody>
          <a:bodyPr>
            <a:normAutofit fontScale="90000"/>
          </a:bodyPr>
          <a:lstStyle/>
          <a:p>
            <a:r>
              <a:rPr lang="cs-CZ" dirty="0" smtClean="0"/>
              <a:t>Osnova studie proveditelnosti – </a:t>
            </a:r>
            <a:r>
              <a:rPr lang="cs-CZ" dirty="0" smtClean="0">
                <a:solidFill>
                  <a:srgbClr val="FF0000"/>
                </a:solidFill>
              </a:rPr>
              <a:t>nemazat žádné odrážky, i když je nepoužijete!!!</a:t>
            </a:r>
            <a:endParaRPr lang="cs-CZ" dirty="0"/>
          </a:p>
        </p:txBody>
      </p:sp>
      <p:sp>
        <p:nvSpPr>
          <p:cNvPr id="3" name="Zástupný symbol pro obsah 2"/>
          <p:cNvSpPr>
            <a:spLocks noGrp="1"/>
          </p:cNvSpPr>
          <p:nvPr>
            <p:ph idx="1"/>
          </p:nvPr>
        </p:nvSpPr>
        <p:spPr>
          <a:xfrm>
            <a:off x="838200" y="1390918"/>
            <a:ext cx="10515600" cy="4786045"/>
          </a:xfrm>
        </p:spPr>
        <p:txBody>
          <a:bodyPr>
            <a:normAutofit fontScale="92500" lnSpcReduction="20000"/>
          </a:bodyPr>
          <a:lstStyle/>
          <a:p>
            <a:pPr marL="0" lvl="0" indent="0" eaLnBrk="0" fontAlgn="base" hangingPunct="0">
              <a:lnSpc>
                <a:spcPct val="100000"/>
              </a:lnSpc>
              <a:spcBef>
                <a:spcPct val="0"/>
              </a:spcBef>
              <a:spcAft>
                <a:spcPct val="0"/>
              </a:spcAft>
              <a:buNone/>
              <a:tabLst>
                <a:tab pos="279400" algn="l"/>
                <a:tab pos="5754688" algn="r"/>
              </a:tabLst>
            </a:pPr>
            <a:r>
              <a:rPr lang="cs-CZ" altLang="cs-CZ" sz="2400" dirty="0">
                <a:ea typeface="Calibri" panose="020F0502020204030204" pitchFamily="34" charset="0"/>
                <a:cs typeface="Times New Roman" panose="02020603050405020304" pitchFamily="18" charset="0"/>
                <a:hlinkClick r:id="rId3"/>
              </a:rPr>
              <a:t>1.</a:t>
            </a:r>
            <a:r>
              <a:rPr lang="cs-CZ" altLang="cs-CZ" sz="2400" dirty="0">
                <a:ea typeface="Times New Roman" panose="02020603050405020304" pitchFamily="18" charset="0"/>
                <a:cs typeface="Times New Roman" panose="02020603050405020304" pitchFamily="18" charset="0"/>
                <a:hlinkClick r:id="rId3"/>
              </a:rPr>
              <a:t>	</a:t>
            </a:r>
            <a:r>
              <a:rPr lang="cs-CZ" altLang="cs-CZ" sz="2400" dirty="0" smtClean="0">
                <a:ea typeface="Times New Roman" panose="02020603050405020304" pitchFamily="18" charset="0"/>
                <a:cs typeface="Times New Roman" panose="02020603050405020304" pitchFamily="18" charset="0"/>
                <a:hlinkClick r:id="rId3"/>
              </a:rPr>
              <a:t> </a:t>
            </a:r>
            <a:r>
              <a:rPr lang="cs-CZ" altLang="cs-CZ" sz="2400" dirty="0" smtClean="0">
                <a:ea typeface="Calibri" panose="020F0502020204030204" pitchFamily="34" charset="0"/>
                <a:cs typeface="Times New Roman" panose="02020603050405020304" pitchFamily="18" charset="0"/>
                <a:hlinkClick r:id="rId3"/>
              </a:rPr>
              <a:t>ÚVODNÍ INFORMACE</a:t>
            </a:r>
            <a:r>
              <a:rPr lang="cs-CZ" altLang="cs-CZ" sz="2400" dirty="0" smtClean="0">
                <a:ea typeface="Calibri" panose="020F0502020204030204" pitchFamily="34" charset="0"/>
                <a:cs typeface="Times New Roman" panose="02020603050405020304" pitchFamily="18" charset="0"/>
              </a:rPr>
              <a:t> (zpracovatel, datum zpracování HASH kód)</a:t>
            </a:r>
            <a:endParaRPr lang="cs-CZ" altLang="cs-CZ" sz="2400" dirty="0"/>
          </a:p>
          <a:p>
            <a:pPr marL="0" lvl="0" indent="0" eaLnBrk="0" fontAlgn="base" hangingPunct="0">
              <a:lnSpc>
                <a:spcPct val="100000"/>
              </a:lnSpc>
              <a:spcBef>
                <a:spcPct val="0"/>
              </a:spcBef>
              <a:spcAft>
                <a:spcPct val="0"/>
              </a:spcAft>
              <a:buNone/>
              <a:tabLst>
                <a:tab pos="279400" algn="l"/>
                <a:tab pos="5754688" algn="r"/>
              </a:tabLst>
            </a:pPr>
            <a:r>
              <a:rPr lang="cs-CZ" altLang="cs-CZ" sz="2400" dirty="0">
                <a:ea typeface="Calibri" panose="020F0502020204030204" pitchFamily="34" charset="0"/>
                <a:cs typeface="Times New Roman" panose="02020603050405020304" pitchFamily="18" charset="0"/>
                <a:hlinkClick r:id="rId4"/>
              </a:rPr>
              <a:t>2.</a:t>
            </a:r>
            <a:r>
              <a:rPr lang="cs-CZ" altLang="cs-CZ" sz="2400" dirty="0">
                <a:ea typeface="Times New Roman" panose="02020603050405020304" pitchFamily="18" charset="0"/>
                <a:cs typeface="Times New Roman" panose="02020603050405020304" pitchFamily="18" charset="0"/>
                <a:hlinkClick r:id="rId4"/>
              </a:rPr>
              <a:t>	</a:t>
            </a:r>
            <a:r>
              <a:rPr lang="cs-CZ" altLang="cs-CZ" sz="2400" dirty="0" smtClean="0">
                <a:ea typeface="Times New Roman" panose="02020603050405020304" pitchFamily="18" charset="0"/>
                <a:cs typeface="Times New Roman" panose="02020603050405020304" pitchFamily="18" charset="0"/>
                <a:hlinkClick r:id="rId4"/>
              </a:rPr>
              <a:t> </a:t>
            </a:r>
            <a:r>
              <a:rPr lang="cs-CZ" altLang="cs-CZ" sz="2400" dirty="0" smtClean="0">
                <a:ea typeface="Calibri" panose="020F0502020204030204" pitchFamily="34" charset="0"/>
                <a:cs typeface="Times New Roman" panose="02020603050405020304" pitchFamily="18" charset="0"/>
                <a:hlinkClick r:id="rId4"/>
              </a:rPr>
              <a:t>PODROBNÝ </a:t>
            </a:r>
            <a:r>
              <a:rPr lang="cs-CZ" altLang="cs-CZ" sz="2400" dirty="0">
                <a:ea typeface="Calibri" panose="020F0502020204030204" pitchFamily="34" charset="0"/>
                <a:cs typeface="Times New Roman" panose="02020603050405020304" pitchFamily="18" charset="0"/>
                <a:hlinkClick r:id="rId4"/>
              </a:rPr>
              <a:t>POPIS </a:t>
            </a:r>
            <a:r>
              <a:rPr lang="cs-CZ" altLang="cs-CZ" sz="2400" dirty="0" smtClean="0">
                <a:ea typeface="Calibri" panose="020F0502020204030204" pitchFamily="34" charset="0"/>
                <a:cs typeface="Times New Roman" panose="02020603050405020304" pitchFamily="18" charset="0"/>
                <a:hlinkClick r:id="rId4"/>
              </a:rPr>
              <a:t>PROJEKTU</a:t>
            </a:r>
            <a:r>
              <a:rPr lang="cs-CZ" altLang="cs-CZ" sz="2400" dirty="0" smtClean="0">
                <a:ea typeface="Calibri" panose="020F0502020204030204" pitchFamily="34" charset="0"/>
                <a:cs typeface="Times New Roman" panose="02020603050405020304" pitchFamily="18" charset="0"/>
              </a:rPr>
              <a:t> (místo realizace, cílové skupiny, popis, klíčové kompetence, vazba na strat. dokumenty </a:t>
            </a:r>
            <a:r>
              <a:rPr lang="cs-CZ" altLang="cs-CZ" sz="2400" dirty="0" smtClean="0">
                <a:solidFill>
                  <a:srgbClr val="FF0000"/>
                </a:solidFill>
                <a:ea typeface="Calibri" panose="020F0502020204030204" pitchFamily="34" charset="0"/>
                <a:cs typeface="Times New Roman" panose="02020603050405020304" pitchFamily="18" charset="0"/>
              </a:rPr>
              <a:t>včetně SCLLD</a:t>
            </a:r>
            <a:r>
              <a:rPr lang="cs-CZ" altLang="cs-CZ" sz="2400" dirty="0" smtClean="0">
                <a:ea typeface="Calibri" panose="020F0502020204030204" pitchFamily="34" charset="0"/>
                <a:cs typeface="Times New Roman" panose="02020603050405020304" pitchFamily="18" charset="0"/>
              </a:rPr>
              <a:t>, </a:t>
            </a:r>
            <a:r>
              <a:rPr lang="cs-CZ" altLang="cs-CZ" sz="2400" dirty="0" smtClean="0">
                <a:solidFill>
                  <a:srgbClr val="FF0000"/>
                </a:solidFill>
                <a:ea typeface="Calibri" panose="020F0502020204030204" pitchFamily="34" charset="0"/>
                <a:cs typeface="Times New Roman" panose="02020603050405020304" pitchFamily="18" charset="0"/>
              </a:rPr>
              <a:t>malotřídka</a:t>
            </a:r>
            <a:r>
              <a:rPr lang="cs-CZ" altLang="cs-CZ" sz="2400" dirty="0" smtClean="0">
                <a:ea typeface="Calibri" panose="020F0502020204030204" pitchFamily="34" charset="0"/>
                <a:cs typeface="Times New Roman" panose="02020603050405020304" pitchFamily="18" charset="0"/>
              </a:rPr>
              <a:t>, atd.)</a:t>
            </a:r>
            <a:endParaRPr lang="cs-CZ" altLang="cs-CZ" sz="2400" dirty="0"/>
          </a:p>
          <a:p>
            <a:pPr marL="0" lvl="0" indent="0" eaLnBrk="0" fontAlgn="base" hangingPunct="0">
              <a:lnSpc>
                <a:spcPct val="100000"/>
              </a:lnSpc>
              <a:spcBef>
                <a:spcPct val="0"/>
              </a:spcBef>
              <a:spcAft>
                <a:spcPct val="0"/>
              </a:spcAft>
              <a:buNone/>
              <a:tabLst>
                <a:tab pos="279400" algn="l"/>
                <a:tab pos="5754688" algn="r"/>
              </a:tabLst>
            </a:pPr>
            <a:r>
              <a:rPr lang="cs-CZ" altLang="cs-CZ" sz="2400" dirty="0">
                <a:ea typeface="Calibri" panose="020F0502020204030204" pitchFamily="34" charset="0"/>
                <a:cs typeface="Times New Roman" panose="02020603050405020304" pitchFamily="18" charset="0"/>
                <a:hlinkClick r:id="rId5"/>
              </a:rPr>
              <a:t>3.</a:t>
            </a:r>
            <a:r>
              <a:rPr lang="cs-CZ" altLang="cs-CZ" sz="2400" dirty="0">
                <a:ea typeface="Times New Roman" panose="02020603050405020304" pitchFamily="18" charset="0"/>
                <a:cs typeface="Times New Roman" panose="02020603050405020304" pitchFamily="18" charset="0"/>
                <a:hlinkClick r:id="rId5"/>
              </a:rPr>
              <a:t>	</a:t>
            </a:r>
            <a:r>
              <a:rPr lang="cs-CZ" altLang="cs-CZ" sz="2400" dirty="0" smtClean="0">
                <a:ea typeface="Times New Roman" panose="02020603050405020304" pitchFamily="18" charset="0"/>
                <a:cs typeface="Times New Roman" panose="02020603050405020304" pitchFamily="18" charset="0"/>
                <a:hlinkClick r:id="rId5"/>
              </a:rPr>
              <a:t> </a:t>
            </a:r>
            <a:r>
              <a:rPr lang="cs-CZ" altLang="cs-CZ" sz="2400" dirty="0" smtClean="0">
                <a:ea typeface="Calibri" panose="020F0502020204030204" pitchFamily="34" charset="0"/>
                <a:cs typeface="Times New Roman" panose="02020603050405020304" pitchFamily="18" charset="0"/>
                <a:hlinkClick r:id="rId5"/>
              </a:rPr>
              <a:t>ZDŮVODNĚNÍ </a:t>
            </a:r>
            <a:r>
              <a:rPr lang="cs-CZ" altLang="cs-CZ" sz="2400" dirty="0">
                <a:ea typeface="Calibri" panose="020F0502020204030204" pitchFamily="34" charset="0"/>
                <a:cs typeface="Times New Roman" panose="02020603050405020304" pitchFamily="18" charset="0"/>
                <a:hlinkClick r:id="rId5"/>
              </a:rPr>
              <a:t>POTŘEBNOSTI REALIZACE </a:t>
            </a:r>
            <a:r>
              <a:rPr lang="cs-CZ" altLang="cs-CZ" sz="2400" dirty="0" smtClean="0">
                <a:ea typeface="Calibri" panose="020F0502020204030204" pitchFamily="34" charset="0"/>
                <a:cs typeface="Times New Roman" panose="02020603050405020304" pitchFamily="18" charset="0"/>
                <a:hlinkClick r:id="rId5"/>
              </a:rPr>
              <a:t>PROJEKTU</a:t>
            </a:r>
            <a:r>
              <a:rPr lang="cs-CZ" altLang="cs-CZ" sz="2400" dirty="0" smtClean="0">
                <a:ea typeface="Calibri" panose="020F0502020204030204" pitchFamily="34" charset="0"/>
                <a:cs typeface="Times New Roman" panose="02020603050405020304" pitchFamily="18" charset="0"/>
              </a:rPr>
              <a:t> </a:t>
            </a:r>
            <a:endParaRPr lang="cs-CZ" altLang="cs-CZ" sz="2400" dirty="0"/>
          </a:p>
          <a:p>
            <a:pPr marL="0" lvl="0" indent="0" eaLnBrk="0" fontAlgn="base" hangingPunct="0">
              <a:lnSpc>
                <a:spcPct val="100000"/>
              </a:lnSpc>
              <a:spcBef>
                <a:spcPct val="0"/>
              </a:spcBef>
              <a:spcAft>
                <a:spcPct val="0"/>
              </a:spcAft>
              <a:buNone/>
              <a:tabLst>
                <a:tab pos="279400" algn="l"/>
                <a:tab pos="5754688" algn="r"/>
              </a:tabLst>
            </a:pPr>
            <a:r>
              <a:rPr lang="cs-CZ" altLang="cs-CZ" sz="2400" dirty="0">
                <a:ea typeface="Calibri" panose="020F0502020204030204" pitchFamily="34" charset="0"/>
                <a:cs typeface="Times New Roman" panose="02020603050405020304" pitchFamily="18" charset="0"/>
                <a:hlinkClick r:id="rId6"/>
              </a:rPr>
              <a:t>4.</a:t>
            </a:r>
            <a:r>
              <a:rPr lang="cs-CZ" altLang="cs-CZ" sz="2400" dirty="0">
                <a:ea typeface="Times New Roman" panose="02020603050405020304" pitchFamily="18" charset="0"/>
                <a:cs typeface="Times New Roman" panose="02020603050405020304" pitchFamily="18" charset="0"/>
                <a:hlinkClick r:id="rId6"/>
              </a:rPr>
              <a:t>	</a:t>
            </a:r>
            <a:r>
              <a:rPr lang="cs-CZ" altLang="cs-CZ" sz="2400" dirty="0" smtClean="0">
                <a:ea typeface="Times New Roman" panose="02020603050405020304" pitchFamily="18" charset="0"/>
                <a:cs typeface="Times New Roman" panose="02020603050405020304" pitchFamily="18" charset="0"/>
                <a:hlinkClick r:id="rId6"/>
              </a:rPr>
              <a:t> </a:t>
            </a:r>
            <a:r>
              <a:rPr lang="cs-CZ" altLang="cs-CZ" sz="2400" dirty="0" smtClean="0">
                <a:ea typeface="Calibri" panose="020F0502020204030204" pitchFamily="34" charset="0"/>
                <a:cs typeface="Times New Roman" panose="02020603050405020304" pitchFamily="18" charset="0"/>
                <a:hlinkClick r:id="rId6"/>
              </a:rPr>
              <a:t>PŘIPRAVENOST </a:t>
            </a:r>
            <a:r>
              <a:rPr lang="cs-CZ" altLang="cs-CZ" sz="2400" dirty="0">
                <a:ea typeface="Calibri" panose="020F0502020204030204" pitchFamily="34" charset="0"/>
                <a:cs typeface="Times New Roman" panose="02020603050405020304" pitchFamily="18" charset="0"/>
                <a:hlinkClick r:id="rId6"/>
              </a:rPr>
              <a:t>PROJEKTU K </a:t>
            </a:r>
            <a:r>
              <a:rPr lang="cs-CZ" altLang="cs-CZ" sz="2400" dirty="0" smtClean="0">
                <a:ea typeface="Calibri" panose="020F0502020204030204" pitchFamily="34" charset="0"/>
                <a:cs typeface="Times New Roman" panose="02020603050405020304" pitchFamily="18" charset="0"/>
                <a:hlinkClick r:id="rId6"/>
              </a:rPr>
              <a:t>REALIZACI</a:t>
            </a:r>
            <a:r>
              <a:rPr lang="cs-CZ" altLang="cs-CZ" sz="2400" dirty="0" smtClean="0">
                <a:ea typeface="Calibri" panose="020F0502020204030204" pitchFamily="34" charset="0"/>
                <a:cs typeface="Times New Roman" panose="02020603050405020304" pitchFamily="18" charset="0"/>
              </a:rPr>
              <a:t> (technická, finanční)</a:t>
            </a:r>
            <a:endParaRPr lang="cs-CZ" altLang="cs-CZ" sz="2400" dirty="0"/>
          </a:p>
          <a:p>
            <a:pPr marL="0" lvl="0" indent="0" eaLnBrk="0" fontAlgn="base" hangingPunct="0">
              <a:lnSpc>
                <a:spcPct val="100000"/>
              </a:lnSpc>
              <a:spcBef>
                <a:spcPct val="0"/>
              </a:spcBef>
              <a:spcAft>
                <a:spcPct val="0"/>
              </a:spcAft>
              <a:buNone/>
              <a:tabLst>
                <a:tab pos="279400" algn="l"/>
                <a:tab pos="5754688" algn="r"/>
              </a:tabLst>
            </a:pPr>
            <a:r>
              <a:rPr lang="cs-CZ" altLang="cs-CZ" sz="2400" dirty="0">
                <a:ea typeface="Calibri" panose="020F0502020204030204" pitchFamily="34" charset="0"/>
                <a:cs typeface="Times New Roman" panose="02020603050405020304" pitchFamily="18" charset="0"/>
                <a:hlinkClick r:id="rId7"/>
              </a:rPr>
              <a:t>5.</a:t>
            </a:r>
            <a:r>
              <a:rPr lang="cs-CZ" altLang="cs-CZ" sz="2400" dirty="0">
                <a:ea typeface="Times New Roman" panose="02020603050405020304" pitchFamily="18" charset="0"/>
                <a:cs typeface="Times New Roman" panose="02020603050405020304" pitchFamily="18" charset="0"/>
                <a:hlinkClick r:id="rId7"/>
              </a:rPr>
              <a:t>	</a:t>
            </a:r>
            <a:r>
              <a:rPr lang="cs-CZ" altLang="cs-CZ" sz="2400" dirty="0" smtClean="0">
                <a:ea typeface="Times New Roman" panose="02020603050405020304" pitchFamily="18" charset="0"/>
                <a:cs typeface="Times New Roman" panose="02020603050405020304" pitchFamily="18" charset="0"/>
                <a:hlinkClick r:id="rId7"/>
              </a:rPr>
              <a:t> </a:t>
            </a:r>
            <a:r>
              <a:rPr lang="cs-CZ" altLang="cs-CZ" sz="2400" dirty="0" smtClean="0">
                <a:ea typeface="Calibri" panose="020F0502020204030204" pitchFamily="34" charset="0"/>
                <a:cs typeface="Times New Roman" panose="02020603050405020304" pitchFamily="18" charset="0"/>
                <a:hlinkClick r:id="rId7"/>
              </a:rPr>
              <a:t>MANAGEMENT </a:t>
            </a:r>
            <a:r>
              <a:rPr lang="cs-CZ" altLang="cs-CZ" sz="2400" dirty="0">
                <a:ea typeface="Calibri" panose="020F0502020204030204" pitchFamily="34" charset="0"/>
                <a:cs typeface="Times New Roman" panose="02020603050405020304" pitchFamily="18" charset="0"/>
                <a:hlinkClick r:id="rId7"/>
              </a:rPr>
              <a:t>PROJEKTU A ŘÍZENÍ LIDSKÝCH </a:t>
            </a:r>
            <a:r>
              <a:rPr lang="cs-CZ" altLang="cs-CZ" sz="2400" dirty="0" smtClean="0">
                <a:ea typeface="Calibri" panose="020F0502020204030204" pitchFamily="34" charset="0"/>
                <a:cs typeface="Times New Roman" panose="02020603050405020304" pitchFamily="18" charset="0"/>
                <a:hlinkClick r:id="rId7"/>
              </a:rPr>
              <a:t>ZDROJŮ</a:t>
            </a:r>
            <a:r>
              <a:rPr lang="cs-CZ" altLang="cs-CZ" sz="2400" dirty="0" smtClean="0">
                <a:ea typeface="Calibri" panose="020F0502020204030204" pitchFamily="34" charset="0"/>
                <a:cs typeface="Times New Roman" panose="02020603050405020304" pitchFamily="18" charset="0"/>
              </a:rPr>
              <a:t> (administrativní, technická) </a:t>
            </a:r>
            <a:endParaRPr lang="cs-CZ" altLang="cs-CZ" sz="2400" dirty="0"/>
          </a:p>
          <a:p>
            <a:pPr marL="0" lvl="0" indent="0" eaLnBrk="0" fontAlgn="base" hangingPunct="0">
              <a:lnSpc>
                <a:spcPct val="100000"/>
              </a:lnSpc>
              <a:spcBef>
                <a:spcPct val="0"/>
              </a:spcBef>
              <a:spcAft>
                <a:spcPct val="0"/>
              </a:spcAft>
              <a:buNone/>
              <a:tabLst>
                <a:tab pos="279400" algn="l"/>
                <a:tab pos="5754688" algn="r"/>
              </a:tabLst>
            </a:pPr>
            <a:r>
              <a:rPr lang="cs-CZ" altLang="cs-CZ" sz="2400" dirty="0">
                <a:ea typeface="Calibri" panose="020F0502020204030204" pitchFamily="34" charset="0"/>
                <a:cs typeface="Times New Roman" panose="02020603050405020304" pitchFamily="18" charset="0"/>
                <a:hlinkClick r:id="rId8"/>
              </a:rPr>
              <a:t>6.</a:t>
            </a:r>
            <a:r>
              <a:rPr lang="cs-CZ" altLang="cs-CZ" sz="2400" dirty="0">
                <a:ea typeface="Times New Roman" panose="02020603050405020304" pitchFamily="18" charset="0"/>
                <a:cs typeface="Times New Roman" panose="02020603050405020304" pitchFamily="18" charset="0"/>
                <a:hlinkClick r:id="rId8"/>
              </a:rPr>
              <a:t>	</a:t>
            </a:r>
            <a:r>
              <a:rPr lang="cs-CZ" altLang="cs-CZ" sz="2400" dirty="0" smtClean="0">
                <a:ea typeface="Times New Roman" panose="02020603050405020304" pitchFamily="18" charset="0"/>
                <a:cs typeface="Times New Roman" panose="02020603050405020304" pitchFamily="18" charset="0"/>
                <a:hlinkClick r:id="rId8"/>
              </a:rPr>
              <a:t> </a:t>
            </a:r>
            <a:r>
              <a:rPr lang="cs-CZ" altLang="cs-CZ" sz="2400" dirty="0" smtClean="0">
                <a:ea typeface="Calibri" panose="020F0502020204030204" pitchFamily="34" charset="0"/>
                <a:cs typeface="Times New Roman" panose="02020603050405020304" pitchFamily="18" charset="0"/>
                <a:hlinkClick r:id="rId8"/>
              </a:rPr>
              <a:t>VÝSTUPY PROJEKTU</a:t>
            </a:r>
            <a:r>
              <a:rPr lang="cs-CZ" altLang="cs-CZ" sz="2400" dirty="0" smtClean="0">
                <a:ea typeface="Calibri" panose="020F0502020204030204" pitchFamily="34" charset="0"/>
                <a:cs typeface="Times New Roman" panose="02020603050405020304" pitchFamily="18" charset="0"/>
              </a:rPr>
              <a:t> (tzn. „nový stav“, dostupnost výstupů, spolupráce škol, mimoškolní aktivity, indikátory)</a:t>
            </a:r>
            <a:endParaRPr lang="cs-CZ" altLang="cs-CZ" sz="2400" dirty="0"/>
          </a:p>
          <a:p>
            <a:pPr marL="0" lvl="0" indent="0" eaLnBrk="0" fontAlgn="base" hangingPunct="0">
              <a:lnSpc>
                <a:spcPct val="100000"/>
              </a:lnSpc>
              <a:spcBef>
                <a:spcPct val="0"/>
              </a:spcBef>
              <a:spcAft>
                <a:spcPct val="0"/>
              </a:spcAft>
              <a:buNone/>
              <a:tabLst>
                <a:tab pos="279400" algn="l"/>
                <a:tab pos="5754688" algn="r"/>
              </a:tabLst>
            </a:pPr>
            <a:r>
              <a:rPr lang="cs-CZ" altLang="cs-CZ" sz="2400" dirty="0">
                <a:ea typeface="Calibri" panose="020F0502020204030204" pitchFamily="34" charset="0"/>
                <a:cs typeface="Times New Roman" panose="02020603050405020304" pitchFamily="18" charset="0"/>
                <a:hlinkClick r:id="rId9"/>
              </a:rPr>
              <a:t>7.</a:t>
            </a:r>
            <a:r>
              <a:rPr lang="cs-CZ" altLang="cs-CZ" sz="2400" dirty="0">
                <a:ea typeface="Times New Roman" panose="02020603050405020304" pitchFamily="18" charset="0"/>
                <a:cs typeface="Times New Roman" panose="02020603050405020304" pitchFamily="18" charset="0"/>
                <a:hlinkClick r:id="rId9"/>
              </a:rPr>
              <a:t>	</a:t>
            </a:r>
            <a:r>
              <a:rPr lang="cs-CZ" altLang="cs-CZ" sz="2400" dirty="0" smtClean="0">
                <a:ea typeface="Times New Roman" panose="02020603050405020304" pitchFamily="18" charset="0"/>
                <a:cs typeface="Times New Roman" panose="02020603050405020304" pitchFamily="18" charset="0"/>
                <a:hlinkClick r:id="rId9"/>
              </a:rPr>
              <a:t> </a:t>
            </a:r>
            <a:r>
              <a:rPr lang="cs-CZ" altLang="cs-CZ" sz="2400" dirty="0" smtClean="0">
                <a:ea typeface="Calibri" panose="020F0502020204030204" pitchFamily="34" charset="0"/>
                <a:cs typeface="Times New Roman" panose="02020603050405020304" pitchFamily="18" charset="0"/>
                <a:hlinkClick r:id="rId9"/>
              </a:rPr>
              <a:t>REKAPITULACE </a:t>
            </a:r>
            <a:r>
              <a:rPr lang="cs-CZ" altLang="cs-CZ" sz="2400" dirty="0">
                <a:ea typeface="Calibri" panose="020F0502020204030204" pitchFamily="34" charset="0"/>
                <a:cs typeface="Times New Roman" panose="02020603050405020304" pitchFamily="18" charset="0"/>
                <a:hlinkClick r:id="rId9"/>
              </a:rPr>
              <a:t>ROZPOČTU </a:t>
            </a:r>
            <a:r>
              <a:rPr lang="cs-CZ" altLang="cs-CZ" sz="2400" dirty="0" smtClean="0">
                <a:ea typeface="Calibri" panose="020F0502020204030204" pitchFamily="34" charset="0"/>
                <a:cs typeface="Times New Roman" panose="02020603050405020304" pitchFamily="18" charset="0"/>
                <a:hlinkClick r:id="rId9"/>
              </a:rPr>
              <a:t>PROJEKTU</a:t>
            </a:r>
            <a:r>
              <a:rPr lang="cs-CZ" altLang="cs-CZ" sz="2400" dirty="0" smtClean="0">
                <a:ea typeface="Calibri" panose="020F0502020204030204" pitchFamily="34" charset="0"/>
                <a:cs typeface="Times New Roman" panose="02020603050405020304" pitchFamily="18" charset="0"/>
              </a:rPr>
              <a:t> (způsobilé výdaje nad 100 000 Kč do připravené tabulky + cash-</a:t>
            </a:r>
            <a:r>
              <a:rPr lang="cs-CZ" altLang="cs-CZ" sz="2400" dirty="0" err="1" smtClean="0">
                <a:ea typeface="Calibri" panose="020F0502020204030204" pitchFamily="34" charset="0"/>
                <a:cs typeface="Times New Roman" panose="02020603050405020304" pitchFamily="18" charset="0"/>
              </a:rPr>
              <a:t>flow</a:t>
            </a:r>
            <a:r>
              <a:rPr lang="cs-CZ" altLang="cs-CZ" sz="2400" dirty="0" smtClean="0">
                <a:ea typeface="Calibri" panose="020F0502020204030204" pitchFamily="34" charset="0"/>
                <a:cs typeface="Times New Roman" panose="02020603050405020304" pitchFamily="18" charset="0"/>
              </a:rPr>
              <a:t> projektu)</a:t>
            </a:r>
            <a:endParaRPr lang="cs-CZ" altLang="cs-CZ" sz="2400" dirty="0"/>
          </a:p>
          <a:p>
            <a:pPr marL="0" lvl="0" indent="0" eaLnBrk="0" fontAlgn="base" hangingPunct="0">
              <a:lnSpc>
                <a:spcPct val="100000"/>
              </a:lnSpc>
              <a:spcBef>
                <a:spcPct val="0"/>
              </a:spcBef>
              <a:spcAft>
                <a:spcPct val="0"/>
              </a:spcAft>
              <a:buNone/>
              <a:tabLst>
                <a:tab pos="279400" algn="l"/>
                <a:tab pos="5754688" algn="r"/>
              </a:tabLst>
            </a:pPr>
            <a:r>
              <a:rPr lang="cs-CZ" altLang="cs-CZ" sz="2400" dirty="0">
                <a:ea typeface="Calibri" panose="020F0502020204030204" pitchFamily="34" charset="0"/>
                <a:cs typeface="Times New Roman" panose="02020603050405020304" pitchFamily="18" charset="0"/>
                <a:hlinkClick r:id="rId10"/>
              </a:rPr>
              <a:t>8.</a:t>
            </a:r>
            <a:r>
              <a:rPr lang="cs-CZ" altLang="cs-CZ" sz="2400" dirty="0">
                <a:ea typeface="Times New Roman" panose="02020603050405020304" pitchFamily="18" charset="0"/>
                <a:cs typeface="Times New Roman" panose="02020603050405020304" pitchFamily="18" charset="0"/>
                <a:hlinkClick r:id="rId10"/>
              </a:rPr>
              <a:t>	</a:t>
            </a:r>
            <a:r>
              <a:rPr lang="cs-CZ" altLang="cs-CZ" sz="2400" dirty="0" smtClean="0">
                <a:ea typeface="Times New Roman" panose="02020603050405020304" pitchFamily="18" charset="0"/>
                <a:cs typeface="Times New Roman" panose="02020603050405020304" pitchFamily="18" charset="0"/>
                <a:hlinkClick r:id="rId10"/>
              </a:rPr>
              <a:t> </a:t>
            </a:r>
            <a:r>
              <a:rPr lang="cs-CZ" altLang="cs-CZ" sz="2400" dirty="0" smtClean="0">
                <a:ea typeface="Calibri" panose="020F0502020204030204" pitchFamily="34" charset="0"/>
                <a:cs typeface="Times New Roman" panose="02020603050405020304" pitchFamily="18" charset="0"/>
                <a:hlinkClick r:id="rId10"/>
              </a:rPr>
              <a:t>ZPŮSOB </a:t>
            </a:r>
            <a:r>
              <a:rPr lang="cs-CZ" altLang="cs-CZ" sz="2400" dirty="0">
                <a:ea typeface="Calibri" panose="020F0502020204030204" pitchFamily="34" charset="0"/>
                <a:cs typeface="Times New Roman" panose="02020603050405020304" pitchFamily="18" charset="0"/>
                <a:hlinkClick r:id="rId10"/>
              </a:rPr>
              <a:t>STANOVENÍ CEN DO ROZPOČTU </a:t>
            </a:r>
            <a:r>
              <a:rPr lang="cs-CZ" altLang="cs-CZ" sz="2400" dirty="0" smtClean="0">
                <a:ea typeface="Calibri" panose="020F0502020204030204" pitchFamily="34" charset="0"/>
                <a:cs typeface="Times New Roman" panose="02020603050405020304" pitchFamily="18" charset="0"/>
                <a:hlinkClick r:id="rId10"/>
              </a:rPr>
              <a:t>PROJEKTU</a:t>
            </a:r>
            <a:r>
              <a:rPr lang="cs-CZ" altLang="cs-CZ" sz="2400" dirty="0" smtClean="0">
                <a:ea typeface="Calibri" panose="020F0502020204030204" pitchFamily="34" charset="0"/>
                <a:cs typeface="Times New Roman" panose="02020603050405020304" pitchFamily="18" charset="0"/>
              </a:rPr>
              <a:t> (hlavní aktivity projektu, nad 100 000 Kč, různé způsoby – odmazat všechny kromě toho, co použijete)</a:t>
            </a:r>
            <a:endParaRPr lang="cs-CZ" altLang="cs-CZ" sz="2400" dirty="0"/>
          </a:p>
          <a:p>
            <a:pPr marL="0" lvl="0" indent="0" eaLnBrk="0" fontAlgn="base" hangingPunct="0">
              <a:lnSpc>
                <a:spcPct val="100000"/>
              </a:lnSpc>
              <a:spcBef>
                <a:spcPct val="0"/>
              </a:spcBef>
              <a:spcAft>
                <a:spcPct val="0"/>
              </a:spcAft>
              <a:buNone/>
              <a:tabLst>
                <a:tab pos="279400" algn="l"/>
                <a:tab pos="5754688" algn="r"/>
              </a:tabLst>
            </a:pPr>
            <a:r>
              <a:rPr lang="cs-CZ" altLang="cs-CZ" sz="2400" dirty="0">
                <a:ea typeface="Calibri" panose="020F0502020204030204" pitchFamily="34" charset="0"/>
                <a:cs typeface="Times New Roman" panose="02020603050405020304" pitchFamily="18" charset="0"/>
                <a:hlinkClick r:id="rId11"/>
              </a:rPr>
              <a:t>9.</a:t>
            </a:r>
            <a:r>
              <a:rPr lang="cs-CZ" altLang="cs-CZ" sz="2400" dirty="0">
                <a:ea typeface="Times New Roman" panose="02020603050405020304" pitchFamily="18" charset="0"/>
                <a:cs typeface="Times New Roman" panose="02020603050405020304" pitchFamily="18" charset="0"/>
                <a:hlinkClick r:id="rId11"/>
              </a:rPr>
              <a:t>	</a:t>
            </a:r>
            <a:r>
              <a:rPr lang="cs-CZ" altLang="cs-CZ" sz="2400" dirty="0" smtClean="0">
                <a:ea typeface="Times New Roman" panose="02020603050405020304" pitchFamily="18" charset="0"/>
                <a:cs typeface="Times New Roman" panose="02020603050405020304" pitchFamily="18" charset="0"/>
                <a:hlinkClick r:id="rId11"/>
              </a:rPr>
              <a:t> </a:t>
            </a:r>
            <a:r>
              <a:rPr lang="cs-CZ" altLang="cs-CZ" sz="2400" dirty="0" smtClean="0">
                <a:ea typeface="Calibri" panose="020F0502020204030204" pitchFamily="34" charset="0"/>
                <a:cs typeface="Times New Roman" panose="02020603050405020304" pitchFamily="18" charset="0"/>
                <a:hlinkClick r:id="rId11"/>
              </a:rPr>
              <a:t>RIZIKA </a:t>
            </a:r>
            <a:r>
              <a:rPr lang="cs-CZ" altLang="cs-CZ" sz="2400" dirty="0">
                <a:ea typeface="Calibri" panose="020F0502020204030204" pitchFamily="34" charset="0"/>
                <a:cs typeface="Times New Roman" panose="02020603050405020304" pitchFamily="18" charset="0"/>
                <a:hlinkClick r:id="rId11"/>
              </a:rPr>
              <a:t>V </a:t>
            </a:r>
            <a:r>
              <a:rPr lang="cs-CZ" altLang="cs-CZ" sz="2400" dirty="0" smtClean="0">
                <a:ea typeface="Calibri" panose="020F0502020204030204" pitchFamily="34" charset="0"/>
                <a:cs typeface="Times New Roman" panose="02020603050405020304" pitchFamily="18" charset="0"/>
                <a:hlinkClick r:id="rId11"/>
              </a:rPr>
              <a:t>PROJEKTU</a:t>
            </a:r>
            <a:r>
              <a:rPr lang="cs-CZ" altLang="cs-CZ" sz="2400" dirty="0" smtClean="0">
                <a:ea typeface="Calibri" panose="020F0502020204030204" pitchFamily="34" charset="0"/>
                <a:cs typeface="Times New Roman" panose="02020603050405020304" pitchFamily="18" charset="0"/>
              </a:rPr>
              <a:t> </a:t>
            </a:r>
            <a:endParaRPr lang="cs-CZ" altLang="cs-CZ" sz="2400" dirty="0"/>
          </a:p>
          <a:p>
            <a:pPr marL="0" lvl="0" indent="0" eaLnBrk="0" fontAlgn="base" hangingPunct="0">
              <a:lnSpc>
                <a:spcPct val="100000"/>
              </a:lnSpc>
              <a:spcBef>
                <a:spcPct val="0"/>
              </a:spcBef>
              <a:spcAft>
                <a:spcPct val="0"/>
              </a:spcAft>
              <a:buNone/>
              <a:tabLst>
                <a:tab pos="279400" algn="l"/>
                <a:tab pos="5754688" algn="r"/>
              </a:tabLst>
            </a:pPr>
            <a:r>
              <a:rPr lang="cs-CZ" altLang="cs-CZ" sz="2400" dirty="0">
                <a:ea typeface="Calibri" panose="020F0502020204030204" pitchFamily="34" charset="0"/>
                <a:cs typeface="Times New Roman" panose="02020603050405020304" pitchFamily="18" charset="0"/>
                <a:hlinkClick r:id="rId12"/>
              </a:rPr>
              <a:t>10.</a:t>
            </a:r>
            <a:r>
              <a:rPr lang="cs-CZ" altLang="cs-CZ" sz="2400" dirty="0">
                <a:ea typeface="Times New Roman" panose="02020603050405020304" pitchFamily="18" charset="0"/>
                <a:cs typeface="Times New Roman" panose="02020603050405020304" pitchFamily="18" charset="0"/>
                <a:hlinkClick r:id="rId12"/>
              </a:rPr>
              <a:t>	</a:t>
            </a:r>
            <a:r>
              <a:rPr lang="cs-CZ" altLang="cs-CZ" sz="2400" dirty="0" smtClean="0">
                <a:ea typeface="Times New Roman" panose="02020603050405020304" pitchFamily="18" charset="0"/>
                <a:cs typeface="Times New Roman" panose="02020603050405020304" pitchFamily="18" charset="0"/>
                <a:hlinkClick r:id="rId12"/>
              </a:rPr>
              <a:t> </a:t>
            </a:r>
            <a:r>
              <a:rPr lang="cs-CZ" altLang="cs-CZ" sz="2400" dirty="0" smtClean="0">
                <a:ea typeface="Calibri" panose="020F0502020204030204" pitchFamily="34" charset="0"/>
                <a:cs typeface="Times New Roman" panose="02020603050405020304" pitchFamily="18" charset="0"/>
                <a:hlinkClick r:id="rId12"/>
              </a:rPr>
              <a:t>VLIV </a:t>
            </a:r>
            <a:r>
              <a:rPr lang="cs-CZ" altLang="cs-CZ" sz="2400" dirty="0">
                <a:ea typeface="Calibri" panose="020F0502020204030204" pitchFamily="34" charset="0"/>
                <a:cs typeface="Times New Roman" panose="02020603050405020304" pitchFamily="18" charset="0"/>
                <a:hlinkClick r:id="rId12"/>
              </a:rPr>
              <a:t>PROJEKTU NA HORIZONTÁLNÍ </a:t>
            </a:r>
            <a:r>
              <a:rPr lang="cs-CZ" altLang="cs-CZ" sz="2400" dirty="0" smtClean="0">
                <a:ea typeface="Calibri" panose="020F0502020204030204" pitchFamily="34" charset="0"/>
                <a:cs typeface="Times New Roman" panose="02020603050405020304" pitchFamily="18" charset="0"/>
                <a:hlinkClick r:id="rId12"/>
              </a:rPr>
              <a:t>KRITÉRIA</a:t>
            </a:r>
            <a:r>
              <a:rPr lang="cs-CZ" altLang="cs-CZ" sz="2400" dirty="0" smtClean="0">
                <a:ea typeface="Calibri" panose="020F0502020204030204" pitchFamily="34" charset="0"/>
                <a:cs typeface="Times New Roman" panose="02020603050405020304" pitchFamily="18" charset="0"/>
              </a:rPr>
              <a:t> (pozor - </a:t>
            </a:r>
            <a:r>
              <a:rPr lang="cs-CZ" sz="2400" dirty="0"/>
              <a:t>rovnost příležitostí a nediskriminace </a:t>
            </a:r>
            <a:r>
              <a:rPr lang="cs-CZ" sz="2400" dirty="0" smtClean="0"/>
              <a:t>pozitivní)</a:t>
            </a:r>
            <a:endParaRPr lang="cs-CZ" altLang="cs-CZ" sz="2400" dirty="0"/>
          </a:p>
          <a:p>
            <a:pPr marL="0" lvl="0" indent="0" eaLnBrk="0" fontAlgn="base" hangingPunct="0">
              <a:lnSpc>
                <a:spcPct val="100000"/>
              </a:lnSpc>
              <a:spcBef>
                <a:spcPct val="0"/>
              </a:spcBef>
              <a:spcAft>
                <a:spcPct val="0"/>
              </a:spcAft>
              <a:buNone/>
              <a:tabLst>
                <a:tab pos="279400" algn="l"/>
                <a:tab pos="5754688" algn="r"/>
              </a:tabLst>
            </a:pPr>
            <a:r>
              <a:rPr lang="cs-CZ" altLang="cs-CZ" sz="2400" dirty="0">
                <a:ea typeface="Calibri" panose="020F0502020204030204" pitchFamily="34" charset="0"/>
                <a:cs typeface="Times New Roman" panose="02020603050405020304" pitchFamily="18" charset="0"/>
                <a:hlinkClick r:id="rId13"/>
              </a:rPr>
              <a:t>11.</a:t>
            </a:r>
            <a:r>
              <a:rPr lang="cs-CZ" altLang="cs-CZ" sz="2400" dirty="0">
                <a:ea typeface="Times New Roman" panose="02020603050405020304" pitchFamily="18" charset="0"/>
                <a:cs typeface="Times New Roman" panose="02020603050405020304" pitchFamily="18" charset="0"/>
                <a:hlinkClick r:id="rId13"/>
              </a:rPr>
              <a:t>	</a:t>
            </a:r>
            <a:r>
              <a:rPr lang="cs-CZ" altLang="cs-CZ" sz="2400" dirty="0" smtClean="0">
                <a:ea typeface="Times New Roman" panose="02020603050405020304" pitchFamily="18" charset="0"/>
                <a:cs typeface="Times New Roman" panose="02020603050405020304" pitchFamily="18" charset="0"/>
                <a:hlinkClick r:id="rId13"/>
              </a:rPr>
              <a:t> </a:t>
            </a:r>
            <a:r>
              <a:rPr lang="cs-CZ" altLang="cs-CZ" sz="2400" dirty="0" smtClean="0">
                <a:ea typeface="Calibri" panose="020F0502020204030204" pitchFamily="34" charset="0"/>
                <a:cs typeface="Times New Roman" panose="02020603050405020304" pitchFamily="18" charset="0"/>
                <a:hlinkClick r:id="rId13"/>
              </a:rPr>
              <a:t>ZÁVĚREČNÉ </a:t>
            </a:r>
            <a:r>
              <a:rPr lang="cs-CZ" altLang="cs-CZ" sz="2400" dirty="0">
                <a:ea typeface="Calibri" panose="020F0502020204030204" pitchFamily="34" charset="0"/>
                <a:cs typeface="Times New Roman" panose="02020603050405020304" pitchFamily="18" charset="0"/>
                <a:hlinkClick r:id="rId13"/>
              </a:rPr>
              <a:t>HODNOCENÍ UDRŽITELNOSTI </a:t>
            </a:r>
            <a:r>
              <a:rPr lang="cs-CZ" altLang="cs-CZ" sz="2400" dirty="0" smtClean="0">
                <a:ea typeface="Calibri" panose="020F0502020204030204" pitchFamily="34" charset="0"/>
                <a:cs typeface="Times New Roman" panose="02020603050405020304" pitchFamily="18" charset="0"/>
                <a:hlinkClick r:id="rId13"/>
              </a:rPr>
              <a:t>PROJEKTU</a:t>
            </a:r>
            <a:r>
              <a:rPr lang="cs-CZ" altLang="cs-CZ" sz="2400" dirty="0" smtClean="0">
                <a:ea typeface="Calibri" panose="020F0502020204030204" pitchFamily="34" charset="0"/>
                <a:cs typeface="Times New Roman" panose="02020603050405020304" pitchFamily="18" charset="0"/>
              </a:rPr>
              <a:t> (provozní, finanční, administrativní)</a:t>
            </a:r>
            <a:endParaRPr lang="cs-CZ" altLang="cs-CZ" sz="2400" dirty="0"/>
          </a:p>
          <a:p>
            <a:endParaRPr lang="cs-CZ" dirty="0"/>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číslo snímku 4"/>
          <p:cNvSpPr>
            <a:spLocks noGrp="1"/>
          </p:cNvSpPr>
          <p:nvPr>
            <p:ph type="sldNum" sz="quarter" idx="12"/>
          </p:nvPr>
        </p:nvSpPr>
        <p:spPr/>
        <p:txBody>
          <a:bodyPr/>
          <a:lstStyle/>
          <a:p>
            <a:fld id="{C88E12C2-937F-45A0-9355-9C19000C26A8}" type="slidenum">
              <a:rPr lang="cs-CZ" smtClean="0"/>
              <a:t>7</a:t>
            </a:fld>
            <a:endParaRPr lang="cs-CZ"/>
          </a:p>
        </p:txBody>
      </p:sp>
      <p:pic>
        <p:nvPicPr>
          <p:cNvPr id="6" name="Picture 2" descr="https://email.seznam.cz/imageresize/1366/662/GkO97GQyS-RU8Y5StGB5EytILw4HM-24OFH5RetrUiSQbsbq5Krz1kmcU2bVqN9yULRrft4?default=%2Fstatic%2Fwm%2Fimg%2Fdefault-image.sv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1055856" y="6010473"/>
            <a:ext cx="756365" cy="756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9044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Indikátory</a:t>
            </a:r>
            <a:endParaRPr lang="cs-CZ" dirty="0"/>
          </a:p>
        </p:txBody>
      </p:sp>
      <p:sp>
        <p:nvSpPr>
          <p:cNvPr id="3" name="Zástupný symbol pro obsah 2"/>
          <p:cNvSpPr>
            <a:spLocks noGrp="1"/>
          </p:cNvSpPr>
          <p:nvPr>
            <p:ph idx="1"/>
          </p:nvPr>
        </p:nvSpPr>
        <p:spPr/>
        <p:txBody>
          <a:bodyPr>
            <a:normAutofit/>
          </a:bodyPr>
          <a:lstStyle/>
          <a:p>
            <a:r>
              <a:rPr lang="cs-CZ" dirty="0"/>
              <a:t>Kapacita podporovaných zařízení péče o děti nebo vzdělávacích </a:t>
            </a:r>
            <a:r>
              <a:rPr lang="cs-CZ" dirty="0" smtClean="0"/>
              <a:t>zařízení - </a:t>
            </a:r>
            <a:r>
              <a:rPr lang="cs-CZ" sz="2000" dirty="0" smtClean="0"/>
              <a:t>Jedná </a:t>
            </a:r>
            <a:r>
              <a:rPr lang="cs-CZ" sz="2000" dirty="0"/>
              <a:t>se o počet </a:t>
            </a:r>
            <a:r>
              <a:rPr lang="cs-CZ" sz="2000" dirty="0" smtClean="0"/>
              <a:t>uživatelů = žáků, </a:t>
            </a:r>
            <a:r>
              <a:rPr lang="cs-CZ" sz="2000" dirty="0"/>
              <a:t>kteří mohou využít projektem nově vybudovaná nebo inovovaná vzdělávací </a:t>
            </a:r>
            <a:r>
              <a:rPr lang="cs-CZ" sz="2000" dirty="0" smtClean="0"/>
              <a:t>zařízení. </a:t>
            </a:r>
            <a:r>
              <a:rPr lang="cs-CZ" sz="2000" dirty="0"/>
              <a:t>V případě investic do infrastruktury je míněna maximální okamžitá (nominální) kapacita uživatelů takto upravované či budované infrastruktury (např. nové či inovované učebny). Tzn., pokud bude nová učebna určena např. maximálně pro 30 osob (uživatelů), tak bude vykázána hodnota ve výši 30 osob. V případě, že součástí projektu budou aktivity dotýkající se celého vzdělávacího zařízení (např. bezbariérová úprava zařízení) bude uvedena kapacita uživatelů celého </a:t>
            </a:r>
            <a:r>
              <a:rPr lang="cs-CZ" sz="2000" dirty="0" smtClean="0"/>
              <a:t>zařízení. </a:t>
            </a:r>
            <a:r>
              <a:rPr lang="cs-CZ" sz="2000" dirty="0"/>
              <a:t>V případě nákupu vybavení je kapacitou míněn maximální počet uživatelů, kteří mohou ve stejný okamžik pořízené vybavení </a:t>
            </a:r>
            <a:r>
              <a:rPr lang="cs-CZ" sz="2000" dirty="0" smtClean="0"/>
              <a:t>užívat.</a:t>
            </a:r>
          </a:p>
          <a:p>
            <a:r>
              <a:rPr lang="cs-CZ" dirty="0" smtClean="0"/>
              <a:t> Počet podpořených vzdělávacích zařízení – </a:t>
            </a:r>
            <a:r>
              <a:rPr lang="cs-CZ" sz="2000" dirty="0" smtClean="0"/>
              <a:t>vždy 1 </a:t>
            </a:r>
          </a:p>
          <a:p>
            <a:endParaRPr lang="cs-CZ" dirty="0"/>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číslo snímku 4"/>
          <p:cNvSpPr>
            <a:spLocks noGrp="1"/>
          </p:cNvSpPr>
          <p:nvPr>
            <p:ph type="sldNum" sz="quarter" idx="12"/>
          </p:nvPr>
        </p:nvSpPr>
        <p:spPr/>
        <p:txBody>
          <a:bodyPr/>
          <a:lstStyle/>
          <a:p>
            <a:fld id="{C88E12C2-937F-45A0-9355-9C19000C26A8}" type="slidenum">
              <a:rPr lang="cs-CZ" smtClean="0"/>
              <a:t>8</a:t>
            </a:fld>
            <a:endParaRPr lang="cs-CZ"/>
          </a:p>
        </p:txBody>
      </p:sp>
      <p:pic>
        <p:nvPicPr>
          <p:cNvPr id="6" name="Picture 2" descr="https://email.seznam.cz/imageresize/1366/662/GkO97GQyS-RU8Y5StGB5EytILw4HM-24OFH5RetrUiSQbsbq5Krz1kmcU2bVqN9yULRrft4?default=%2Fstatic%2Fwm%2Fimg%2Fdefault-image.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55856" y="6010473"/>
            <a:ext cx="756365" cy="756366"/>
          </a:xfrm>
          <a:prstGeom prst="rect">
            <a:avLst/>
          </a:prstGeom>
          <a:noFill/>
          <a:extLst>
            <a:ext uri="{909E8E84-426E-40DD-AFC4-6F175D3DCCD1}">
              <a14:hiddenFill xmlns:a14="http://schemas.microsoft.com/office/drawing/2010/main">
                <a:solidFill>
                  <a:srgbClr val="FFFFFF"/>
                </a:solidFill>
              </a14:hiddenFill>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70756" y="5934374"/>
            <a:ext cx="5876912" cy="970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3209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ISKP14+</a:t>
            </a:r>
            <a:endParaRPr lang="cs-CZ" dirty="0"/>
          </a:p>
        </p:txBody>
      </p:sp>
      <p:sp>
        <p:nvSpPr>
          <p:cNvPr id="3" name="Zástupný symbol pro obsah 2"/>
          <p:cNvSpPr>
            <a:spLocks noGrp="1"/>
          </p:cNvSpPr>
          <p:nvPr>
            <p:ph idx="1"/>
          </p:nvPr>
        </p:nvSpPr>
        <p:spPr>
          <a:xfrm>
            <a:off x="838200" y="1352282"/>
            <a:ext cx="10515600" cy="4824681"/>
          </a:xfrm>
        </p:spPr>
        <p:txBody>
          <a:bodyPr/>
          <a:lstStyle/>
          <a:p>
            <a:r>
              <a:rPr lang="cs-CZ" dirty="0" smtClean="0"/>
              <a:t>Projekt je nutné založit pod výzvou č. 68, poté zadat název projektu a po uložení teprve vybrat odpovídající výzvu MAS Třešťsko</a:t>
            </a:r>
          </a:p>
          <a:p>
            <a:endParaRPr lang="cs-CZ" dirty="0"/>
          </a:p>
          <a:p>
            <a:endParaRPr lang="cs-CZ" dirty="0" smtClean="0"/>
          </a:p>
        </p:txBody>
      </p:sp>
      <p:sp>
        <p:nvSpPr>
          <p:cNvPr id="4" name="Zástupný symbol pro datum 3"/>
          <p:cNvSpPr>
            <a:spLocks noGrp="1"/>
          </p:cNvSpPr>
          <p:nvPr>
            <p:ph type="dt" sz="half" idx="10"/>
          </p:nvPr>
        </p:nvSpPr>
        <p:spPr/>
        <p:txBody>
          <a:bodyPr/>
          <a:lstStyle/>
          <a:p>
            <a:r>
              <a:rPr lang="cs-CZ" smtClean="0"/>
              <a:t>27. 2. 2019</a:t>
            </a:r>
            <a:endParaRPr lang="cs-CZ"/>
          </a:p>
        </p:txBody>
      </p:sp>
      <p:sp>
        <p:nvSpPr>
          <p:cNvPr id="5" name="Zástupný symbol pro číslo snímku 4"/>
          <p:cNvSpPr>
            <a:spLocks noGrp="1"/>
          </p:cNvSpPr>
          <p:nvPr>
            <p:ph type="sldNum" sz="quarter" idx="12"/>
          </p:nvPr>
        </p:nvSpPr>
        <p:spPr/>
        <p:txBody>
          <a:bodyPr/>
          <a:lstStyle/>
          <a:p>
            <a:fld id="{C88E12C2-937F-45A0-9355-9C19000C26A8}" type="slidenum">
              <a:rPr lang="cs-CZ" smtClean="0"/>
              <a:t>9</a:t>
            </a:fld>
            <a:endParaRPr lang="cs-CZ"/>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31629" y="5349875"/>
            <a:ext cx="7571818" cy="1250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https://email.seznam.cz/imageresize/1366/662/GkO97GQyS-RU8Y5StGB5EytILw4HM-24OFH5RetrUiSQbsbq5Krz1kmcU2bVqN9yULRrft4?default=%2Fstatic%2Fwm%2Fimg%2Fdefault-image.sv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93499" y="5487656"/>
            <a:ext cx="974501" cy="974502"/>
          </a:xfrm>
          <a:prstGeom prst="rect">
            <a:avLst/>
          </a:prstGeom>
          <a:noFill/>
          <a:extLst>
            <a:ext uri="{909E8E84-426E-40DD-AFC4-6F175D3DCCD1}">
              <a14:hiddenFill xmlns:a14="http://schemas.microsoft.com/office/drawing/2010/main">
                <a:solidFill>
                  <a:srgbClr val="FFFFFF"/>
                </a:solidFill>
              </a14:hiddenFill>
            </a:ext>
          </a:extLst>
        </p:spPr>
      </p:pic>
      <p:pic>
        <p:nvPicPr>
          <p:cNvPr id="12" name="Obrázek 11"/>
          <p:cNvPicPr>
            <a:picLocks noChangeAspect="1"/>
          </p:cNvPicPr>
          <p:nvPr/>
        </p:nvPicPr>
        <p:blipFill rotWithShape="1">
          <a:blip r:embed="rId4"/>
          <a:srcRect l="17554" t="35970" r="40687" b="18849"/>
          <a:stretch/>
        </p:blipFill>
        <p:spPr>
          <a:xfrm>
            <a:off x="645829" y="2672000"/>
            <a:ext cx="4224271" cy="2569701"/>
          </a:xfrm>
          <a:prstGeom prst="rect">
            <a:avLst/>
          </a:prstGeom>
        </p:spPr>
      </p:pic>
      <p:sp>
        <p:nvSpPr>
          <p:cNvPr id="13" name="Šipka doprava 12"/>
          <p:cNvSpPr/>
          <p:nvPr/>
        </p:nvSpPr>
        <p:spPr>
          <a:xfrm>
            <a:off x="721216" y="4172755"/>
            <a:ext cx="309093" cy="27045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Šipka doprava 13"/>
          <p:cNvSpPr/>
          <p:nvPr/>
        </p:nvSpPr>
        <p:spPr>
          <a:xfrm>
            <a:off x="4610638" y="3825025"/>
            <a:ext cx="965914" cy="618185"/>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5" name="Obrázek 14"/>
          <p:cNvPicPr>
            <a:picLocks noChangeAspect="1"/>
          </p:cNvPicPr>
          <p:nvPr/>
        </p:nvPicPr>
        <p:blipFill rotWithShape="1">
          <a:blip r:embed="rId5"/>
          <a:srcRect l="17767" t="12147" r="23160" b="6771"/>
          <a:stretch/>
        </p:blipFill>
        <p:spPr>
          <a:xfrm>
            <a:off x="5576551" y="2352463"/>
            <a:ext cx="6091707" cy="3090930"/>
          </a:xfrm>
          <a:prstGeom prst="rect">
            <a:avLst/>
          </a:prstGeom>
        </p:spPr>
      </p:pic>
      <p:sp>
        <p:nvSpPr>
          <p:cNvPr id="16" name="Šipka doprava 15"/>
          <p:cNvSpPr/>
          <p:nvPr/>
        </p:nvSpPr>
        <p:spPr>
          <a:xfrm>
            <a:off x="5731099" y="5100034"/>
            <a:ext cx="502275" cy="24984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17910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835</TotalTime>
  <Words>886</Words>
  <Application>Microsoft Office PowerPoint</Application>
  <PresentationFormat>Širokoúhlá obrazovka</PresentationFormat>
  <Paragraphs>136</Paragraphs>
  <Slides>14</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Times New Roman</vt:lpstr>
      <vt:lpstr>Motiv Office</vt:lpstr>
      <vt:lpstr>Seminář pro žadatele IROP</vt:lpstr>
      <vt:lpstr>Výzva č. 5 Podpora infrastruktury pro vzdělávání v základních školách II/1</vt:lpstr>
      <vt:lpstr>Výzva č. 5 Podpora infrastruktury pro vzdělávání v základních školách II/2</vt:lpstr>
      <vt:lpstr>Výzva č. 5 Podpora infrastruktury pro vzdělávání v základních školách II/3</vt:lpstr>
      <vt:lpstr>Výzva č. 5 Podpora infrastruktury pro vzdělávání v základních školách/4</vt:lpstr>
      <vt:lpstr>Výzva č. 5 Podpora infrastruktury pro vzdělávání v základních školách II/5</vt:lpstr>
      <vt:lpstr>Osnova studie proveditelnosti – nemazat žádné odrážky, i když je nepoužijete!!!</vt:lpstr>
      <vt:lpstr>Indikátory</vt:lpstr>
      <vt:lpstr>ISKP14+</vt:lpstr>
      <vt:lpstr>Postup hodnocení projektů ve výzvě č. 5</vt:lpstr>
      <vt:lpstr>Výběrová řízení/1</vt:lpstr>
      <vt:lpstr>Výběrová řízení/2</vt:lpstr>
      <vt:lpstr>Výběrová řízení/3</vt:lpstr>
      <vt:lpstr>Děkuji za pozornost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Seminář pro žadatele IROP</dc:title>
  <dc:creator>MAS</dc:creator>
  <cp:lastModifiedBy>MAS</cp:lastModifiedBy>
  <cp:revision>58</cp:revision>
  <dcterms:created xsi:type="dcterms:W3CDTF">2017-06-12T07:56:22Z</dcterms:created>
  <dcterms:modified xsi:type="dcterms:W3CDTF">2019-02-27T09:35:59Z</dcterms:modified>
</cp:coreProperties>
</file>