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6" r:id="rId4"/>
    <p:sldId id="267" r:id="rId5"/>
    <p:sldId id="268" r:id="rId6"/>
    <p:sldId id="274" r:id="rId7"/>
    <p:sldId id="275" r:id="rId8"/>
    <p:sldId id="272" r:id="rId9"/>
    <p:sldId id="276" r:id="rId10"/>
    <p:sldId id="277" r:id="rId11"/>
    <p:sldId id="264" r:id="rId12"/>
    <p:sldId id="273" r:id="rId13"/>
    <p:sldId id="261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A7B34-93F7-45B9-9709-95290731CCBD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7265-4EB6-4191-B29C-0C639C856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719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7265-4EB6-4191-B29C-0C639C8564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6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62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9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4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5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88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9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0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8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24. 11. 2020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68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pro žadatele</a:t>
            </a:r>
            <a:br>
              <a:rPr lang="cs-CZ" dirty="0"/>
            </a:br>
            <a:r>
              <a:rPr lang="cs-CZ" dirty="0"/>
              <a:t>IROP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Výzva č. 6 Zvýšení podílu udržitelných forem dopravy – Bezpečnost II</a:t>
            </a:r>
          </a:p>
        </p:txBody>
      </p:sp>
      <p:pic>
        <p:nvPicPr>
          <p:cNvPr id="4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24. 11. 2020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9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44C12-DC31-4E50-99D6-1ABDF715E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Způsobilé výdaje – vedlejší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B4C1B-C280-4A19-9670-4E2088FE4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29"/>
            <a:ext cx="10515600" cy="5066745"/>
          </a:xfrm>
        </p:spPr>
        <p:txBody>
          <a:bodyPr>
            <a:normAutofit fontScale="62500" lnSpcReduction="20000"/>
          </a:bodyPr>
          <a:lstStyle/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výdaje související s komunikací pro pěší: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přístřešky a čekárny autobusových, trolejbusových a tramvajových zastávek, související volně dostupné pevné stojany a uzamykatelné boxy na jízdní kola, detekce jejich obsazenosti, lavičky, osvětlení a informační tabule,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zálivy autobusových a trolejbusových zastávek;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výdaje na odůvodněné stavbou vyvolané investice: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stavbou vyvolané ostatní úpravy a přeložky stávajících pozemních komunikací a připojení sousedních nemovitostí,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stavbou vyvolané ostatní úpravy a přeložky stávajících inženýrských sítí, vodotečí, drážních objektů a oplocení,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provizorní komunikace a lávky pro pěší a cyklisty a přechodné dopravní značení; </a:t>
            </a:r>
            <a:endParaRPr lang="cs-CZ" sz="2600" dirty="0">
              <a:solidFill>
                <a:srgbClr val="000000"/>
              </a:solidFill>
              <a:latin typeface="Symbol" panose="05050102010706020507" pitchFamily="18" charset="2"/>
            </a:endParaRP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nákup nemovitostí</a:t>
            </a: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zabezpečení výstavby (TDI, AD, BOZP)</a:t>
            </a: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povinná publicita dle pravidel (NE nic navíc, než je požadováno)</a:t>
            </a: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zpracování studie proveditelnosti, zpracování zadávací dokumentace a provedení výběrového řízení</a:t>
            </a: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výdaje na zpracování: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dokumentací v procesu EIA (oznámení, dokumentace),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všechny druhy stavební projektové dokumentace dle stavebního zákona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dokumentace návrhu dopravního značení,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souvisejících průzkumů, geodetických zaměření, studií a posouzení</a:t>
            </a:r>
          </a:p>
          <a:p>
            <a:pPr algn="l"/>
            <a:endParaRPr lang="cs-CZ" sz="2300" b="0" i="0" u="none" strike="noStrike" baseline="0" dirty="0">
              <a:solidFill>
                <a:srgbClr val="000000"/>
              </a:solidFill>
              <a:latin typeface="Symbol" panose="05050102010706020507" pitchFamily="18" charset="2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E8C271-F829-477E-A2F8-C28072873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5FD528-E693-486F-AA4A-2D09AD02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10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5F75AE-4621-40B7-B19F-58E9E2AD1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s://email.seznam.cz/imageresize/1366/662/GkO97GQyS-RU8Y5StGB5EytILw4HM-24OFH5RetrUiSQbsbq5Krz1kmcU2bVqN9yULRrft4?default=%2Fstatic%2Fwm%2Fimg%2Fdefault-image.svg">
            <a:extLst>
              <a:ext uri="{FF2B5EF4-FFF2-40B4-BE49-F238E27FC236}">
                <a16:creationId xmlns:a16="http://schemas.microsoft.com/office/drawing/2014/main" id="{28E8257E-40DF-4316-904C-BCE2E3C63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377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hodnocení projektů ve výzvě č.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Žádost o podporu musí být zaregistrována přes ISKP včetně všech příloh – nic není papírově dokládáno na MAS</a:t>
            </a:r>
          </a:p>
          <a:p>
            <a:r>
              <a:rPr lang="cs-CZ" dirty="0"/>
              <a:t>Po ukončení příjmu žádostí dochází k hodnocení formálních náležitostí a přijatelnosti (</a:t>
            </a:r>
            <a:r>
              <a:rPr lang="cs-CZ" dirty="0" err="1"/>
              <a:t>max</a:t>
            </a:r>
            <a:r>
              <a:rPr lang="cs-CZ" dirty="0"/>
              <a:t> 29 pracovních dní)</a:t>
            </a:r>
          </a:p>
          <a:p>
            <a:r>
              <a:rPr lang="cs-CZ" dirty="0"/>
              <a:t>Projekty, které prošly kontrolou </a:t>
            </a:r>
            <a:r>
              <a:rPr lang="cs-CZ" dirty="0" err="1"/>
              <a:t>FNaP</a:t>
            </a:r>
            <a:r>
              <a:rPr lang="cs-CZ" dirty="0"/>
              <a:t> hodnotí Výběrová komise (</a:t>
            </a:r>
            <a:r>
              <a:rPr lang="cs-CZ" dirty="0" err="1"/>
              <a:t>max</a:t>
            </a:r>
            <a:r>
              <a:rPr lang="cs-CZ" dirty="0"/>
              <a:t> 30 pracovních dní od ukončení </a:t>
            </a:r>
            <a:r>
              <a:rPr lang="cs-CZ" dirty="0" err="1"/>
              <a:t>FNaP</a:t>
            </a:r>
            <a:r>
              <a:rPr lang="cs-CZ" dirty="0"/>
              <a:t>)</a:t>
            </a:r>
          </a:p>
          <a:p>
            <a:r>
              <a:rPr lang="cs-CZ" dirty="0"/>
              <a:t>Schválení projektů doporučených k financování na základě hodnocení provedeném Výběrovou komisí má na starost Rozhodovací orgán (</a:t>
            </a:r>
            <a:r>
              <a:rPr lang="cs-CZ" dirty="0" err="1"/>
              <a:t>max</a:t>
            </a:r>
            <a:r>
              <a:rPr lang="cs-CZ" dirty="0"/>
              <a:t> 30 pracovních dní od ukončení </a:t>
            </a:r>
            <a:r>
              <a:rPr lang="cs-CZ" dirty="0" err="1"/>
              <a:t>FNaP</a:t>
            </a:r>
            <a:r>
              <a:rPr lang="cs-CZ" dirty="0"/>
              <a:t>)</a:t>
            </a:r>
          </a:p>
          <a:p>
            <a:r>
              <a:rPr lang="cs-CZ" dirty="0"/>
              <a:t>Žádost o přezkum hodnocení/stížnost (15 kalendářních dní od doručení výsledku)</a:t>
            </a:r>
          </a:p>
          <a:p>
            <a:r>
              <a:rPr lang="cs-CZ" dirty="0"/>
              <a:t>Odeslán doporučených projektů na CRR – ZOZ (</a:t>
            </a:r>
            <a:r>
              <a:rPr lang="cs-CZ" dirty="0" err="1"/>
              <a:t>max</a:t>
            </a:r>
            <a:r>
              <a:rPr lang="cs-CZ" dirty="0"/>
              <a:t> 30 pracovních dní od schválení MAS)</a:t>
            </a:r>
          </a:p>
          <a:p>
            <a:r>
              <a:rPr lang="cs-CZ" dirty="0"/>
              <a:t>Vydání právního aktu (ŘO IROP)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11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743" y="5918354"/>
            <a:ext cx="665339" cy="66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2" y="5867996"/>
            <a:ext cx="5169647" cy="85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600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/>
          <a:lstStyle/>
          <a:p>
            <a:r>
              <a:rPr lang="cs-CZ" dirty="0"/>
              <a:t>Projekt je nutné založit pod výzvou č. 53, poté zadat název projektu a po uložení teprve vybrat odpovídající výzvu MAS Třešťsko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/>
          <a:srcRect l="17554" t="35970" r="40687" b="18849"/>
          <a:stretch/>
        </p:blipFill>
        <p:spPr>
          <a:xfrm>
            <a:off x="645829" y="2672000"/>
            <a:ext cx="4224271" cy="2569701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4610638" y="3825025"/>
            <a:ext cx="965914" cy="61818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/>
          <a:srcRect l="17767" t="12147" r="23160" b="6771"/>
          <a:stretch/>
        </p:blipFill>
        <p:spPr>
          <a:xfrm>
            <a:off x="5657119" y="2254928"/>
            <a:ext cx="6091707" cy="3291831"/>
          </a:xfrm>
          <a:prstGeom prst="rect">
            <a:avLst/>
          </a:prstGeom>
        </p:spPr>
      </p:pic>
      <p:sp>
        <p:nvSpPr>
          <p:cNvPr id="11" name="Šipka doprava 10"/>
          <p:cNvSpPr/>
          <p:nvPr/>
        </p:nvSpPr>
        <p:spPr>
          <a:xfrm>
            <a:off x="721216" y="4172755"/>
            <a:ext cx="309093" cy="2704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5576552" y="2550160"/>
            <a:ext cx="399245" cy="31264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0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řízení/1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Metodický pokyn pro oblast zadávání zakázek pro programové období 2014 – 2020</a:t>
            </a:r>
          </a:p>
          <a:p>
            <a:r>
              <a:rPr lang="cs-CZ" dirty="0"/>
              <a:t>Zákon 134/2016 Sb. o zadávání veřejných zakázek</a:t>
            </a:r>
          </a:p>
          <a:p>
            <a:r>
              <a:rPr lang="cs-CZ" dirty="0"/>
              <a:t>Vždy se jedná </a:t>
            </a:r>
            <a:r>
              <a:rPr lang="cs-CZ"/>
              <a:t>o veřejného </a:t>
            </a:r>
            <a:r>
              <a:rPr lang="cs-CZ" dirty="0"/>
              <a:t>zadavatele vzhledem k výši podpory (95 %)</a:t>
            </a:r>
          </a:p>
          <a:p>
            <a:r>
              <a:rPr lang="cs-CZ" dirty="0"/>
              <a:t>Kontrola zadání zakázky probíhá výhradně na CRR</a:t>
            </a:r>
          </a:p>
          <a:p>
            <a:r>
              <a:rPr lang="cs-CZ" dirty="0"/>
              <a:t>Pokud má žadatel vlastní (přísnější) pravidla, pak se řídí jimi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13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587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řízení/2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Zakázka je vždy realizována na základě písemné smlouvy/objednávky</a:t>
            </a:r>
          </a:p>
          <a:p>
            <a:r>
              <a:rPr lang="cs-CZ" dirty="0"/>
              <a:t>Zakázky na dodávky, služby nebo stavební práce</a:t>
            </a:r>
          </a:p>
          <a:p>
            <a:r>
              <a:rPr lang="cs-CZ" dirty="0"/>
              <a:t>Druhy zakázek dle MP</a:t>
            </a:r>
          </a:p>
          <a:p>
            <a:pPr lvl="1"/>
            <a:r>
              <a:rPr lang="cs-CZ" dirty="0"/>
              <a:t>Zakázka malého rozsahu – 500 000 Kč – 2 000 000 Kč/6 000 000 Kč</a:t>
            </a:r>
          </a:p>
          <a:p>
            <a:pPr lvl="1"/>
            <a:r>
              <a:rPr lang="cs-CZ" dirty="0"/>
              <a:t>Zakázka vyšší hodnoty – nad 2 000 000 Kč/6 000 000 Kč </a:t>
            </a:r>
          </a:p>
          <a:p>
            <a:r>
              <a:rPr lang="cs-CZ" dirty="0"/>
              <a:t>Druhy řízení</a:t>
            </a:r>
          </a:p>
          <a:p>
            <a:pPr lvl="1"/>
            <a:r>
              <a:rPr lang="cs-CZ" dirty="0"/>
              <a:t>Otevřené</a:t>
            </a:r>
          </a:p>
          <a:p>
            <a:pPr lvl="1"/>
            <a:r>
              <a:rPr lang="cs-CZ" dirty="0"/>
              <a:t>Uzavřené</a:t>
            </a:r>
          </a:p>
          <a:p>
            <a:pPr lvl="1"/>
            <a:r>
              <a:rPr lang="cs-CZ" dirty="0"/>
              <a:t>Elektronické tržiště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14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017" y="5869099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47" y="5731318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19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řízení/3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Výzva</a:t>
            </a:r>
          </a:p>
          <a:p>
            <a:pPr lvl="1"/>
            <a:r>
              <a:rPr lang="cs-CZ" dirty="0"/>
              <a:t>Zakázka malého rozsahu – 10 dní</a:t>
            </a:r>
          </a:p>
          <a:p>
            <a:pPr lvl="2"/>
            <a:r>
              <a:rPr lang="cs-CZ" dirty="0"/>
              <a:t>Uzavřené řízení – min. 3 obeslaní uchazeči</a:t>
            </a:r>
          </a:p>
          <a:p>
            <a:pPr lvl="1"/>
            <a:r>
              <a:rPr lang="cs-CZ" dirty="0"/>
              <a:t>Zakázka vyšší hodnoty – 15 dní</a:t>
            </a:r>
          </a:p>
          <a:p>
            <a:r>
              <a:rPr lang="cs-CZ" dirty="0"/>
              <a:t>Hodnocení nabídek – dle kritérií uvedených ve výzvě</a:t>
            </a:r>
          </a:p>
          <a:p>
            <a:r>
              <a:rPr lang="cs-CZ" dirty="0"/>
              <a:t>Uzavření smlouvy + plnění 		</a:t>
            </a:r>
            <a:r>
              <a:rPr lang="cs-CZ" dirty="0">
                <a:solidFill>
                  <a:srgbClr val="FF0000"/>
                </a:solidFill>
              </a:rPr>
              <a:t>POZOR NA ZMĚNY V PŘEDMĚTU SMLOUVY – VIZ ČL. 9.2 MP PRO OBLAST ZADÁVÁNÍ ZAKÁZEK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15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: doprava 7">
            <a:extLst>
              <a:ext uri="{FF2B5EF4-FFF2-40B4-BE49-F238E27FC236}">
                <a16:creationId xmlns:a16="http://schemas.microsoft.com/office/drawing/2014/main" id="{3AF8E1A8-62D5-4D36-B573-45F4AF2E04F7}"/>
              </a:ext>
            </a:extLst>
          </p:cNvPr>
          <p:cNvSpPr/>
          <p:nvPr/>
        </p:nvSpPr>
        <p:spPr>
          <a:xfrm>
            <a:off x="5264458" y="4109031"/>
            <a:ext cx="1012055" cy="1877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993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Lucie Koumarová</a:t>
            </a:r>
          </a:p>
          <a:p>
            <a:r>
              <a:rPr lang="cs-CZ" dirty="0"/>
              <a:t>Ing. Zuzana Pátková</a:t>
            </a:r>
          </a:p>
          <a:p>
            <a:r>
              <a:rPr lang="cs-CZ" dirty="0"/>
              <a:t>Ing. Tomáš Burian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16</a:t>
            </a:fld>
            <a:endParaRPr lang="cs-CZ"/>
          </a:p>
        </p:txBody>
      </p:sp>
      <p:pic>
        <p:nvPicPr>
          <p:cNvPr id="8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25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6 Zvýšení podílu udržitelných forem dopravy – Bezpečnost II/1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Datum vyhlášení výzvy 				2. 11. 2020, 0:00 hod</a:t>
            </a:r>
          </a:p>
          <a:p>
            <a:r>
              <a:rPr lang="cs-CZ" dirty="0"/>
              <a:t>Datum příjmu žádostí v MS 2014+		 2. 11. 2020, 0:00 hod</a:t>
            </a:r>
          </a:p>
          <a:p>
            <a:r>
              <a:rPr lang="cs-CZ" dirty="0"/>
              <a:t>Datum ukončení příjmu žádostí		4. 1. 2021, 10:00 hod</a:t>
            </a:r>
          </a:p>
          <a:p>
            <a:r>
              <a:rPr lang="cs-CZ" dirty="0"/>
              <a:t>Datum ukončení realizace projektu		30. 6. 2023</a:t>
            </a:r>
          </a:p>
          <a:p>
            <a:r>
              <a:rPr lang="cs-CZ" dirty="0"/>
              <a:t>Alokace (způsobilé výdaje výzvy)		2 605 873,75 Kč</a:t>
            </a:r>
          </a:p>
          <a:p>
            <a:r>
              <a:rPr lang="cs-CZ" dirty="0"/>
              <a:t>Výše dotace					95 % způsobilých výdajů</a:t>
            </a:r>
          </a:p>
          <a:p>
            <a:r>
              <a:rPr lang="cs-CZ" dirty="0"/>
              <a:t>Minimální výše způsobilých výdajů		500 000 Kč</a:t>
            </a:r>
          </a:p>
          <a:p>
            <a:r>
              <a:rPr lang="cs-CZ" dirty="0"/>
              <a:t>Maximální výše způsobilých výdajů		 2 605 873,75 Kč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2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4661" y="5936688"/>
            <a:ext cx="535914" cy="53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922929"/>
            <a:ext cx="4164022" cy="687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91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6 Zvýšení podílu udržitelných forem dopravy – Bezpečnost II 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Oprávnění žadatelé</a:t>
            </a:r>
          </a:p>
          <a:p>
            <a:pPr lvl="1"/>
            <a:r>
              <a:rPr lang="cs-CZ" dirty="0"/>
              <a:t>Obce a jejich zřizované/zakládané organizace</a:t>
            </a:r>
          </a:p>
          <a:p>
            <a:pPr lvl="1"/>
            <a:r>
              <a:rPr lang="cs-CZ" dirty="0"/>
              <a:t>Dobrovolné svazky obcí a jejich zřizované/zakládané organizace</a:t>
            </a:r>
          </a:p>
          <a:p>
            <a:r>
              <a:rPr lang="cs-CZ" dirty="0"/>
              <a:t>Podporované aktivity</a:t>
            </a:r>
          </a:p>
          <a:p>
            <a:pPr lvl="1"/>
            <a:r>
              <a:rPr lang="cs-CZ" dirty="0"/>
              <a:t>Zvyšování bezpečnosti dopravy: </a:t>
            </a:r>
          </a:p>
          <a:p>
            <a:pPr lvl="2"/>
            <a:r>
              <a:rPr lang="cs-CZ" dirty="0"/>
              <a:t>Rekonstrukce/modernizace/výstavba chodníků podél silnic I., II. a III. třídy a místních komunikací (přizpůsobení osobám s omezenou schopností pohybu a orientace) včetně přechodů pro chodce a míst pro přecházení</a:t>
            </a:r>
          </a:p>
          <a:p>
            <a:pPr lvl="2"/>
            <a:r>
              <a:rPr lang="cs-CZ" dirty="0"/>
              <a:t>Rekonstrukce/modernizace/výstavba bezbariérových komunikací pro pěší k zastávkám veřejné hromadné dopravy</a:t>
            </a:r>
          </a:p>
          <a:p>
            <a:pPr lvl="2"/>
            <a:r>
              <a:rPr lang="cs-CZ" dirty="0"/>
              <a:t>Realizace prvků zvyšujících bezpečnost dopravy (osvětlení komunikace, inteligentní dopravní systémy, bezpečnostní opatření na silnici,…)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3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8393" y="6010926"/>
            <a:ext cx="579010" cy="57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978" y="5984981"/>
            <a:ext cx="4498872" cy="74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96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6 Zvýšení podílu udržitelných forem dopravy – Bezpečnost II 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přílohy</a:t>
            </a:r>
          </a:p>
          <a:p>
            <a:pPr lvl="1"/>
            <a:r>
              <a:rPr lang="cs-CZ" dirty="0"/>
              <a:t>Plná moc v případě, že žádost nepodepisuje statutární zástupce</a:t>
            </a:r>
          </a:p>
          <a:p>
            <a:pPr lvl="1"/>
            <a:r>
              <a:rPr lang="cs-CZ" dirty="0"/>
              <a:t>Podepsaná smlouva s dodavatelem (pokud již proběhlo výběrové/zadávací řízení)</a:t>
            </a:r>
          </a:p>
          <a:p>
            <a:pPr lvl="1"/>
            <a:r>
              <a:rPr lang="cs-CZ" dirty="0"/>
              <a:t>Studie proveditelnosti (pozor na upravenou osnovu Studie proveditelnosti pro výzvu č. 6)</a:t>
            </a:r>
          </a:p>
          <a:p>
            <a:pPr lvl="1"/>
            <a:r>
              <a:rPr lang="cs-CZ" dirty="0"/>
              <a:t>Smlouva o spolupráci</a:t>
            </a:r>
          </a:p>
          <a:p>
            <a:pPr lvl="1"/>
            <a:r>
              <a:rPr lang="cs-CZ" dirty="0"/>
              <a:t>Územní rozhodnutí s nabytím právní moci/územní souhlas/veřejnoprávní smlouva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4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100" y="5814289"/>
            <a:ext cx="627114" cy="62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5" y="5774740"/>
            <a:ext cx="4872645" cy="80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96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6 Zvýšení podílu udržitelných forem dopravy – Bezpečnost II /4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přílohy – pokračování</a:t>
            </a:r>
          </a:p>
          <a:p>
            <a:pPr lvl="1"/>
            <a:r>
              <a:rPr lang="cs-CZ" dirty="0"/>
              <a:t>Žádost o stavební povolení/ohlášení případně dokumenty s nabytím právní moci/veřejnoprávní smlouva</a:t>
            </a:r>
          </a:p>
          <a:p>
            <a:pPr lvl="1"/>
            <a:r>
              <a:rPr lang="cs-CZ" dirty="0"/>
              <a:t>Projektová dokumentace pro vydání stavebního povolení/ohlášení (musí být zpracována autorizovaným projektantem, ověření stavebním úřadem – razítko s podpisem alespoň na titulní straně)</a:t>
            </a:r>
          </a:p>
          <a:p>
            <a:pPr lvl="1"/>
            <a:r>
              <a:rPr lang="cs-CZ" dirty="0"/>
              <a:t>Čestné prohlášení o skutečném majiteli (vzor viz Obecná pravidla př. 30) – nedokládají veřejnoprávní právnické osoby</a:t>
            </a:r>
          </a:p>
          <a:p>
            <a:pPr lvl="1"/>
            <a:r>
              <a:rPr lang="cs-CZ" dirty="0"/>
              <a:t>Karta souladu projektu s principy udržitelné mobility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5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647" y="5968723"/>
            <a:ext cx="696694" cy="69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516" y="5909500"/>
            <a:ext cx="5413272" cy="8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853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6 Zvýšení podílu udržitelných forem dopravy – Bezpečnost II /5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přílohy – pokračování</a:t>
            </a:r>
          </a:p>
          <a:p>
            <a:pPr lvl="1"/>
            <a:r>
              <a:rPr lang="cs-CZ" dirty="0"/>
              <a:t>Podrobný položkový rozpočet - </a:t>
            </a:r>
            <a:r>
              <a:rPr lang="cs-CZ" sz="1800" dirty="0"/>
              <a:t>je nutno členit na stavební objekty, popř. dílčí stavební nebo funkční celky, případně jiné obdobné části, a to tak, aby bylo možno jednoznačně vymezit způsobilé/nezpůsobilé výdaje a hlavní/vedlejší aktivity projektu. Rozpočet z odpovídajícího stupně PD ve formátu.pdf je povinnou přílohou společně s tabulkou: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6</a:t>
            </a:fld>
            <a:endParaRPr lang="cs-CZ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07010C42-3597-4F43-B587-1E9644D98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364911"/>
              </p:ext>
            </p:extLst>
          </p:nvPr>
        </p:nvGraphicFramePr>
        <p:xfrm>
          <a:off x="1127464" y="3340577"/>
          <a:ext cx="10226336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5267">
                  <a:extLst>
                    <a:ext uri="{9D8B030D-6E8A-4147-A177-3AD203B41FA5}">
                      <a16:colId xmlns:a16="http://schemas.microsoft.com/office/drawing/2014/main" val="3040263382"/>
                    </a:ext>
                  </a:extLst>
                </a:gridCol>
                <a:gridCol w="2436106">
                  <a:extLst>
                    <a:ext uri="{9D8B030D-6E8A-4147-A177-3AD203B41FA5}">
                      <a16:colId xmlns:a16="http://schemas.microsoft.com/office/drawing/2014/main" val="2416448034"/>
                    </a:ext>
                  </a:extLst>
                </a:gridCol>
                <a:gridCol w="1654429">
                  <a:extLst>
                    <a:ext uri="{9D8B030D-6E8A-4147-A177-3AD203B41FA5}">
                      <a16:colId xmlns:a16="http://schemas.microsoft.com/office/drawing/2014/main" val="2013497266"/>
                    </a:ext>
                  </a:extLst>
                </a:gridCol>
                <a:gridCol w="2045267">
                  <a:extLst>
                    <a:ext uri="{9D8B030D-6E8A-4147-A177-3AD203B41FA5}">
                      <a16:colId xmlns:a16="http://schemas.microsoft.com/office/drawing/2014/main" val="828863931"/>
                    </a:ext>
                  </a:extLst>
                </a:gridCol>
                <a:gridCol w="2045267">
                  <a:extLst>
                    <a:ext uri="{9D8B030D-6E8A-4147-A177-3AD203B41FA5}">
                      <a16:colId xmlns:a16="http://schemas.microsoft.com/office/drawing/2014/main" val="1934196612"/>
                    </a:ext>
                  </a:extLst>
                </a:gridCol>
              </a:tblGrid>
              <a:tr h="304312">
                <a:tc>
                  <a:txBody>
                    <a:bodyPr/>
                    <a:lstStyle/>
                    <a:p>
                      <a:r>
                        <a:rPr lang="cs-CZ" sz="1600" dirty="0"/>
                        <a:t>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Popis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Cena bez DPH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Cena 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32662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Způsobilé výdaje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610888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Hlavní 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902093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 01 Chodník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60161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Vedlejší 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608730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SO 02 Veřejné osvětlení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210600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Nezpůsobilé výdaje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695762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Celkové výdaje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661929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516" y="5909500"/>
            <a:ext cx="5413272" cy="8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647" y="5968723"/>
            <a:ext cx="696694" cy="69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557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Nákup nemovitosti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4839"/>
            <a:ext cx="10515600" cy="4702124"/>
          </a:xfrm>
        </p:spPr>
        <p:txBody>
          <a:bodyPr>
            <a:normAutofit fontScale="92500" lnSpcReduction="10000"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Výdaje na nákup pozemku jsou způsobilým výdajem v případě, že jsou splněny současně následující podmínky: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a) Pořizovací cena pozemku včetně ceny stavby, která je jeho součástí, nebo ceny práva stavby na pozemku může být započtena maximálně do výše 10 % celkových způsobilých výdajů na projekt.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b) Pozemek včetně stavby, která je jeho součástí, nebo právo stavby váznoucí na tomto pozemku, musí být oceněn znaleckým posudkem, který nesmí být starší než 6 měsíců před pořízením nemovitosti a který musí být vyhotoven podle zákona č. 151/1997 Sb., o oceňování majetku, ve znění pozdějších předpisů.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c) Způsobilým výdajem je pořizovací cena, maximálně však do výše ceny zjištěné znaleckým posudkem.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d) Výdaje na nákup pozemku musí být v souladu s cíli projektu a podporovanými aktivitami výzvy. </a:t>
            </a: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cs-CZ" sz="1800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Oproti výše uvedeným podmínkám při nákupu pozemku lze cenu pozemku a cenu stavby nebo práva stavby vykázat v projektu odděleně. V těchto případech se limit 10 % celkových způsobilých výdajů na projekt uplatní pouze na pozemek, na cenu stavby nebo práva stavby se daný limit neuplatní. </a:t>
            </a:r>
            <a:endParaRPr lang="cs-CZ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cs-CZ" sz="1800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Pokud bude předmětem nákupu pozemek se stavbou určenou k demolici, bude se v případě stavby určené k demolici vždy jednat o nezpůsobilý výdaj a na pozemek bude uplatněn limit 10 % v případě odděleného vykazování. Pokud nebude možné vykázat pozemek a stavbu určenou k demolici odděleně, bude se jako celek jednat o nezpůsobilý výdaj.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7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07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studie proveditelnosti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8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F9F9936A-2C2A-409A-BD1D-125154D306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79779" y="1415972"/>
            <a:ext cx="11625407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ÚVODNÍ INFORMACE – základní informace,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počet obyvatel k 31. 12. 2019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PODROBNÝ POPIS PROJEKTU – výchozí stav, aktivity projektu,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návaznost na Strategii CLLD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ZDŮVODNĚNÍ POTŘEBNOSTI REALIZACE PROJEKTU – zdůvodnění a dopady na cílové skupiny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MANAGEMENT PROJEKTU A ŘÍZENÍ LIDSKÝCH ZDROJŮ – </a:t>
            </a:r>
            <a:r>
              <a:rPr lang="cs-CZ" altLang="cs-CZ" sz="2000" dirty="0">
                <a:latin typeface="+mj-lt"/>
                <a:cs typeface="Times New Roman" panose="02020603050405020304" pitchFamily="18" charset="0"/>
              </a:rPr>
              <a:t>zajištění administrativní kapacity a provozní kapacity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TECHNICKÉ A TECHNOLOGICKÉ ŘEŠENÍ PROJEKTU – přebrat z PD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PROJEKTU NA ŽIVOTNÍ PROSTŘEDÍ – EIA, Natura 2000, srovnání s výchozím stavem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VÝSTUPY PROJEKTU – indikátory 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PŘIPRAVENOST PROJEKTU K REALIZACI – technická, finanční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ZPŮSOB STANOVENÍ CEN DO ROZPOČTU PROJEKTU – nevyplňuje se</a:t>
            </a:r>
            <a:endParaRPr lang="cs-CZ" altLang="cs-CZ" sz="20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REKAPITULACE ROZPOČTU PROJEKTU –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cash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flow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podrobný rozpočet s rozdělením na hlavní, vedlejší, nezpůsobilé; 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povinnost uvést jednotlivé položky do samostatného řádku rozpočtu je stanovena od 100 000 Kč bez DPH (pokud této částky dosáhnou v součtu věcně obdobná plnění). Ostatní položky je možné zahrnout do souhrnného řádku zbytkové položky. Souhrnná výše této položky může být v celkovém součtu vyšší než 100 000 Kč bez DPH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11.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RIZIKA V PROJEKTU – vyplnit předdefinovaná rizika a jejich vliv na projekt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PROJEKTU NA HORIZONTÁLNÍ PRINCIPY – vyplnit dle př. 24 Obecných pravidel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13.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ZÁVĚREČNÉ HODNOCENÍ EFEKTIVITY A UDRŽITELNOSTI PROJEKTU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4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6865"/>
          </a:xfrm>
        </p:spPr>
        <p:txBody>
          <a:bodyPr>
            <a:normAutofit fontScale="90000"/>
          </a:bodyPr>
          <a:lstStyle/>
          <a:p>
            <a:r>
              <a:rPr lang="cs-CZ" dirty="0"/>
              <a:t>Způsobilé výdaje – hlavní aktivity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24. 11. 2020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9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F9F9936A-2C2A-409A-BD1D-125154D306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79779" y="1189852"/>
            <a:ext cx="11625407" cy="52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výdaje na realizaci chodníků a pásů pro chodce jako součástí silnice nebo místní komunikace, samostatných chodníků a stezek pro pěší, společných pásů pro cyklisty a chodce v přidruženém prostoru silnic a místních komunikací, stezek pro cyklisty a chodce, včetně všech konstrukčních vrstev a opatření pro osoby s omezenou schopností pohybu a orientace;</a:t>
            </a:r>
          </a:p>
          <a:p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výdaje na realizaci prvků zvyšujících bezpečnost pěší dopravy: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podchody, lávky, části mostních objektů a propustků, na kterých je komunikace pro pěší vedena,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opěrné zdi, násypy, svahy a příkopy,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místa pro přecházení, přechody pro chodce, přejezdy pro cyklisty, jejich nasvětlení a ochranné ostrůvky, vysazené chodníkové plochy,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svislé a vodorovné dopravní značení a zvýrazňující prvky,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veřejné osvětlení komunikace pro pěší a hlavního dopravního prostoru pozemní komunikace,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bezpečnostní opatření realizovaná na silnici, místní komunikaci nebo dráze (vychýlení jízdního pruhu, zúžení komunikace, dělicí ostrůvky, zvýrazňující dopravní značení včetně liniových opatření pro cyklisty, zvýrazňující dopravní zařízení a optické prvky, zpomalovací prahy, svodidla v nebezpečných úsecích, přístroje na měření rychlosti a tabule informující o rychlosti vozidla),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dešťové vpusti, šachty a přípojky k odvodu vod z povrchu komunikace do kanalizace, </a:t>
            </a:r>
          </a:p>
          <a:p>
            <a:pPr lvl="1"/>
            <a:r>
              <a:rPr lang="cs-CZ" sz="1600" dirty="0">
                <a:solidFill>
                  <a:srgbClr val="000000"/>
                </a:solidFill>
                <a:latin typeface="Cambria" panose="02040503050406030204" pitchFamily="18" charset="0"/>
              </a:rPr>
              <a:t>další související výdaje: </a:t>
            </a:r>
          </a:p>
          <a:p>
            <a:pPr lvl="2"/>
            <a:r>
              <a:rPr lang="cs-CZ" sz="1600" b="0" i="0" u="none" strike="noStrike" baseline="0" dirty="0">
                <a:latin typeface="Cambria" panose="02040503050406030204" pitchFamily="18" charset="0"/>
              </a:rPr>
              <a:t>příprava staveniště, </a:t>
            </a:r>
          </a:p>
          <a:p>
            <a:pPr lvl="2"/>
            <a:r>
              <a:rPr lang="cs-CZ" sz="1600" b="0" i="0" u="none" strike="noStrike" baseline="0" dirty="0">
                <a:latin typeface="Cambria" panose="02040503050406030204" pitchFamily="18" charset="0"/>
              </a:rPr>
              <a:t>demolice objektů podmiňujících výstavbu, </a:t>
            </a:r>
          </a:p>
          <a:p>
            <a:r>
              <a:rPr lang="cs-CZ" sz="1600" b="0" i="0" u="none" strike="noStrike" baseline="0" dirty="0">
                <a:latin typeface="Cambria" panose="02040503050406030204" pitchFamily="18" charset="0"/>
              </a:rPr>
              <a:t>DPH</a:t>
            </a:r>
          </a:p>
          <a:p>
            <a:r>
              <a:rPr lang="cs-CZ" sz="1600" b="0" i="0" u="none" strike="noStrike" baseline="0" dirty="0">
                <a:latin typeface="Cambria" panose="02040503050406030204" pitchFamily="18" charset="0"/>
              </a:rPr>
              <a:t>musí být součástí položkového rozpočtu stavby podle předložené projektové dokumentace; projektová dokumentace musí všechny položky zahrnovat v rámci stavebních objektů nebo provozních souborů stavby; příjemce bude se žádostí o platbu předkládat přehled čerpání z jednotlivých položek rozpočtu stavby.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905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1859</Words>
  <Application>Microsoft Office PowerPoint</Application>
  <PresentationFormat>Širokoúhlá obrazovka</PresentationFormat>
  <Paragraphs>179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Symbol</vt:lpstr>
      <vt:lpstr>Motiv Office</vt:lpstr>
      <vt:lpstr>Seminář pro žadatele IROP</vt:lpstr>
      <vt:lpstr>Výzva č. 6 Zvýšení podílu udržitelných forem dopravy – Bezpečnost II/1</vt:lpstr>
      <vt:lpstr>Výzva č. 6 Zvýšení podílu udržitelných forem dopravy – Bezpečnost II /2</vt:lpstr>
      <vt:lpstr>Výzva č. 6 Zvýšení podílu udržitelných forem dopravy – Bezpečnost II /3</vt:lpstr>
      <vt:lpstr>Výzva č. 6 Zvýšení podílu udržitelných forem dopravy – Bezpečnost II /4</vt:lpstr>
      <vt:lpstr>Výzva č. 6 Zvýšení podílu udržitelných forem dopravy – Bezpečnost II /5</vt:lpstr>
      <vt:lpstr>Nákup nemovitosti</vt:lpstr>
      <vt:lpstr>Osnova studie proveditelnosti</vt:lpstr>
      <vt:lpstr>Způsobilé výdaje – hlavní aktivity</vt:lpstr>
      <vt:lpstr>Způsobilé výdaje – vedlejší aktivity</vt:lpstr>
      <vt:lpstr>Postup hodnocení projektů ve výzvě č. 6</vt:lpstr>
      <vt:lpstr>ISKP14+</vt:lpstr>
      <vt:lpstr>Výběrová řízení/1</vt:lpstr>
      <vt:lpstr>Výběrová řízení/2</vt:lpstr>
      <vt:lpstr>Výběrová řízení/3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IROP</dc:title>
  <dc:creator>MAS</dc:creator>
  <cp:lastModifiedBy>Koumarová</cp:lastModifiedBy>
  <cp:revision>57</cp:revision>
  <dcterms:created xsi:type="dcterms:W3CDTF">2017-06-12T07:56:22Z</dcterms:created>
  <dcterms:modified xsi:type="dcterms:W3CDTF">2020-11-24T13:01:24Z</dcterms:modified>
</cp:coreProperties>
</file>