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2"/>
  </p:sldMasterIdLst>
  <p:notesMasterIdLst>
    <p:notesMasterId r:id="rId19"/>
  </p:notesMasterIdLst>
  <p:sldIdLst>
    <p:sldId id="256" r:id="rId3"/>
    <p:sldId id="257" r:id="rId4"/>
    <p:sldId id="258" r:id="rId5"/>
    <p:sldId id="278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80" r:id="rId17"/>
    <p:sldId id="279" r:id="rId1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6" d="100"/>
          <a:sy n="86" d="100"/>
        </p:scale>
        <p:origin x="13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E8346F4-0303-416E-911A-B1EF45B777FD}" type="datetimeFigureOut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A3825E-C940-4456-8096-29EAC5860C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389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 descr="dchb_cmyk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1230313"/>
            <a:ext cx="3286125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565400"/>
            <a:ext cx="8280400" cy="10080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716338"/>
            <a:ext cx="8280400" cy="1512887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286500" y="6215063"/>
            <a:ext cx="2133600" cy="5000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A64FF60-27C1-44BA-B7A7-FBDB8C0F14A9}" type="datetime1">
              <a:rPr lang="cs-CZ"/>
              <a:pPr>
                <a:defRPr/>
              </a:pPr>
              <a:t>23.03.2021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99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6639D-8F97-4C78-A0DC-D6FE559E8EC0}" type="datetime1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E7778-1EC0-4F87-BE51-57E38CA980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463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32588" y="765175"/>
            <a:ext cx="2160587" cy="504031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50825" y="765175"/>
            <a:ext cx="6329363" cy="504031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F3D88-BACA-4234-B173-6174C221EF43}" type="datetime1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083C6-FBA3-4CAD-B21D-254CE1FB6B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5598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C7E36-7FD4-4EBB-A5DC-72AEA9CDE2C8}" type="datetime1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CF5D0-F221-41CE-BB81-B352CE8CADD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2390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A0414-C579-4118-AFC3-615581DD9638}" type="datetime1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2D02E-382B-47C5-98CA-E8D34957EC0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2305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0825" y="1773238"/>
            <a:ext cx="4244975" cy="403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244975" cy="403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81549-2DF0-45ED-B524-315F6F816E58}" type="datetime1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22543-1917-401C-A43B-F5C40127CD8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4142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82BE8-E78B-412A-A933-ECD6FBCD14E4}" type="datetime1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4AF21-28AF-464F-814F-89243B9895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4887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6C080-6300-45E1-8C99-6D9C5AF4FD31}" type="datetime1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1B35B-85DF-45F4-B6CE-FBE608DCCC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05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4A737-5DCD-4C1A-8E27-14242F8A92FB}" type="datetime1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47905-758C-4DA0-AEF1-B5EC7500A7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488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E53B2-D8BF-4E9A-A908-7952D7F64E77}" type="datetime1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FEFC-40AD-4B3D-A197-1E79C3479B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0122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8979D-4D19-421B-B56B-78002E091845}" type="datetime1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7BAF2-B07A-42C1-9548-2F4008B4CB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7989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57625" y="214313"/>
            <a:ext cx="489267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Název prezentace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773238"/>
            <a:ext cx="864235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29125" y="61436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AD14D820-EBEA-4FCC-8D9A-9C57D2666CB1}" type="datetime1">
              <a:rPr lang="cs-CZ"/>
              <a:pPr>
                <a:defRPr/>
              </a:pPr>
              <a:t>23.03.2021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2938" y="6072188"/>
            <a:ext cx="18875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85113" y="6092825"/>
            <a:ext cx="9810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A295E91-5347-49B1-9F84-F5F7A6EADB6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1031" name="Obrázek 9" descr="dchb_cmyk.wmf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6083300"/>
            <a:ext cx="22082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>
          <a:solidFill>
            <a:srgbClr val="A71930"/>
          </a:solidFill>
          <a:latin typeface="+mn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>
          <a:solidFill>
            <a:srgbClr val="A7193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>
          <a:solidFill>
            <a:srgbClr val="A7193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>
          <a:solidFill>
            <a:srgbClr val="A7193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>
          <a:solidFill>
            <a:srgbClr val="A7193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jihlava.charita.cz/co-delame-nase-sluzby/vypis-sluzeb/terenni-programy-sovy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>
          <a:xfrm>
            <a:off x="431800" y="3213100"/>
            <a:ext cx="8280400" cy="1008063"/>
          </a:xfrm>
        </p:spPr>
        <p:txBody>
          <a:bodyPr/>
          <a:lstStyle/>
          <a:p>
            <a:pPr algn="ctr" eaLnBrk="1" hangingPunct="1"/>
            <a:r>
              <a:rPr lang="cs-CZ" altLang="cs-CZ" sz="3600" dirty="0"/>
              <a:t>Terénní programy Sovy</a:t>
            </a:r>
          </a:p>
        </p:txBody>
      </p:sp>
      <p:pic>
        <p:nvPicPr>
          <p:cNvPr id="3" name="Obrázek 2" descr="Obsah obrázku text, podepsat&#10;&#10;Popis byl vytvořen automaticky">
            <a:extLst>
              <a:ext uri="{FF2B5EF4-FFF2-40B4-BE49-F238E27FC236}">
                <a16:creationId xmlns:a16="http://schemas.microsoft.com/office/drawing/2014/main" id="{1D14C887-FAA9-4E01-BEB4-C0A5B5E86F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083198"/>
            <a:ext cx="3796690" cy="111053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7625" y="116631"/>
            <a:ext cx="4892675" cy="454869"/>
          </a:xfrm>
        </p:spPr>
        <p:txBody>
          <a:bodyPr/>
          <a:lstStyle/>
          <a:p>
            <a:r>
              <a:rPr lang="cs-CZ" sz="2800" b="1" dirty="0"/>
              <a:t>Sociální poradenství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764704"/>
            <a:ext cx="8642350" cy="5040784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/>
              <a:t>Podání informací, které směřují k řešení nepříznivé sociální situace prostřednictvím:</a:t>
            </a:r>
          </a:p>
          <a:p>
            <a:pPr marL="0" indent="0">
              <a:buNone/>
            </a:pPr>
            <a:endParaRPr lang="cs-CZ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/>
              <a:t>Návazných sociálních služeb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/>
              <a:t>Dávek pomoci v hmotné nouzi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/>
              <a:t>Dávek sociální péče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/>
              <a:t>Jiných dostupných zdrojů pomoci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/>
              <a:t>Postup při vyřizování osobních dokladů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/>
              <a:t>Pomoc s vyplňováním žádostí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Dádd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CF5D0-F221-41CE-BB81-B352CE8CADD9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8581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5896" y="116633"/>
            <a:ext cx="5400599" cy="454868"/>
          </a:xfrm>
        </p:spPr>
        <p:txBody>
          <a:bodyPr/>
          <a:lstStyle/>
          <a:p>
            <a:r>
              <a:rPr lang="cs-CZ" sz="2600" b="1" dirty="0"/>
              <a:t>Finanční a dluhové poradenství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764704"/>
            <a:ext cx="8642350" cy="504078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2400" dirty="0"/>
              <a:t>Poradenství ohledně příjmů a výdajů- sestavení rozpočtu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Půjček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Dluhů a exekucí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Pokut a správních poplatků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Konzultace možnosti insolvence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Možnosti zvýšení příjmu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Pomoc s vyplňováním žádostí na nadace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CF5D0-F221-41CE-BB81-B352CE8CADD9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8589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7625" y="116633"/>
            <a:ext cx="4892675" cy="454868"/>
          </a:xfrm>
        </p:spPr>
        <p:txBody>
          <a:bodyPr/>
          <a:lstStyle/>
          <a:p>
            <a:r>
              <a:rPr lang="cs-CZ" sz="2800" b="1" dirty="0"/>
              <a:t>Zdravotní poradenství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836712"/>
            <a:ext cx="8642350" cy="4968776"/>
          </a:xfrm>
        </p:spPr>
        <p:txBody>
          <a:bodyPr/>
          <a:lstStyle/>
          <a:p>
            <a:r>
              <a:rPr lang="cs-CZ" sz="2400" dirty="0"/>
              <a:t>Předávání informací o důležitosti prevence v oblasti zdraví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Motivace k návštěvě lékaře při potížích</a:t>
            </a:r>
          </a:p>
          <a:p>
            <a:endParaRPr lang="cs-CZ" sz="2400" dirty="0"/>
          </a:p>
          <a:p>
            <a:r>
              <a:rPr lang="cs-CZ" sz="2400" dirty="0"/>
              <a:t>Informace o možných komplikacích při zanedbání zdravotního stavu</a:t>
            </a:r>
          </a:p>
          <a:p>
            <a:endParaRPr lang="cs-CZ" sz="2400" dirty="0"/>
          </a:p>
          <a:p>
            <a:r>
              <a:rPr lang="cs-CZ" sz="2400" dirty="0"/>
              <a:t>Pomoc s vyhledáváním lékařů</a:t>
            </a:r>
          </a:p>
          <a:p>
            <a:endParaRPr lang="cs-CZ" sz="2400" dirty="0"/>
          </a:p>
          <a:p>
            <a:r>
              <a:rPr lang="cs-CZ" sz="2400" dirty="0"/>
              <a:t>Motivace pro zdravý životní styl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CF5D0-F221-41CE-BB81-B352CE8CADD9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2966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7625" y="116633"/>
            <a:ext cx="4892675" cy="454868"/>
          </a:xfrm>
        </p:spPr>
        <p:txBody>
          <a:bodyPr/>
          <a:lstStyle/>
          <a:p>
            <a:r>
              <a:rPr lang="cs-CZ" sz="2800" b="1" dirty="0"/>
              <a:t>Kariérní poradenství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571501"/>
            <a:ext cx="8642350" cy="480171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2400" dirty="0"/>
              <a:t>Komunikace s MŠ a ZŠ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Motivace rodiny i dítěte k úspěšnému dokončení školy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Hledání možností v případě potřeby doučování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Pomoc při výběru SŠ, učiliště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Pomoc se žádostmi o stipendia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Pomoc při sepisování životopisů, motivačních dopisů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Vyhledávání a předávání volných pracovních pozic z internetu </a:t>
            </a:r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CF5D0-F221-41CE-BB81-B352CE8CADD9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2092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7625" y="116633"/>
            <a:ext cx="4892675" cy="454868"/>
          </a:xfrm>
        </p:spPr>
        <p:txBody>
          <a:bodyPr/>
          <a:lstStyle/>
          <a:p>
            <a:r>
              <a:rPr lang="cs-CZ" sz="2800" b="1" dirty="0"/>
              <a:t>Doprovod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764704"/>
            <a:ext cx="8642350" cy="504078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2400" dirty="0"/>
              <a:t>Na úřady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K lékaři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Do škol 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Do dětských domovů 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Do azylových domů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Při prohlídkách bytů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Do jiných neziskových institucí či služeb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CF5D0-F221-41CE-BB81-B352CE8CADD9}" type="slidenum">
              <a:rPr lang="cs-CZ" altLang="cs-CZ" smtClean="0"/>
              <a:pPr>
                <a:defRPr/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5022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2651BA-B1A9-4702-9D69-DB9AA146E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době pandemie Covid-19 se nám podařilo: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63BA9A-C933-4A93-AE76-825C2A635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908720"/>
            <a:ext cx="8642350" cy="4896768"/>
          </a:xfrm>
        </p:spPr>
        <p:txBody>
          <a:bodyPr/>
          <a:lstStyle/>
          <a:p>
            <a:r>
              <a:rPr lang="cs-CZ" sz="2400" dirty="0"/>
              <a:t>Získat od různých nadací notebooky na distanční výuku pro děti našich uživatelů, ale také potravinové a hygienické balíčky od nadace: Patron dětí.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Šili jsme roušky pro klienty a pro jiné </a:t>
            </a:r>
          </a:p>
          <a:p>
            <a:pPr marL="0" indent="0">
              <a:buNone/>
            </a:pPr>
            <a:r>
              <a:rPr lang="cs-CZ" sz="2400" dirty="0"/>
              <a:t>     služby.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Jezdili jsme do terénu za lidmi bez domova- rozdávali jsme roušky, dezinfekce a jídlo a předávali jsme informace o Covidu-19.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E3D8051-E809-419A-B172-00C8141DD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72DCE28-6AA1-4198-9521-3171C2D75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CF5D0-F221-41CE-BB81-B352CE8CADD9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  <p:pic>
        <p:nvPicPr>
          <p:cNvPr id="6" name="Obrázek 5" descr="Obsah obrázku budova, exteriér, osoba, žena&#10;&#10;Popis byl vytvořen automaticky">
            <a:extLst>
              <a:ext uri="{FF2B5EF4-FFF2-40B4-BE49-F238E27FC236}">
                <a16:creationId xmlns:a16="http://schemas.microsoft.com/office/drawing/2014/main" id="{715421D3-2962-4B52-85DE-C1AA3F4D5B9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27" r="-3" b="32718"/>
          <a:stretch/>
        </p:blipFill>
        <p:spPr>
          <a:xfrm>
            <a:off x="5660500" y="1896537"/>
            <a:ext cx="3179063" cy="2682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532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032701FD-3AD1-40B2-89FC-1761E25B3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7625" y="214313"/>
            <a:ext cx="4892675" cy="357187"/>
          </a:xfrm>
        </p:spPr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56EE3B-28F6-4235-890B-951D5A1ED2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773238"/>
            <a:ext cx="4244975" cy="4032250"/>
          </a:xfrm>
        </p:spPr>
        <p:txBody>
          <a:bodyPr wrap="square" anchor="t"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Děkuji za pozornost. </a:t>
            </a:r>
            <a:endParaRPr lang="cs-CZ" b="1"/>
          </a:p>
        </p:txBody>
      </p:sp>
      <p:pic>
        <p:nvPicPr>
          <p:cNvPr id="7" name="Obrázek 6" descr="Obsah obrázku osoba, interiér, zeď&#10;&#10;Popis byl vytvořen automaticky">
            <a:extLst>
              <a:ext uri="{FF2B5EF4-FFF2-40B4-BE49-F238E27FC236}">
                <a16:creationId xmlns:a16="http://schemas.microsoft.com/office/drawing/2014/main" id="{3424E13B-F32F-44D5-ADE6-6703C34B51E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91" r="1" b="1"/>
          <a:stretch/>
        </p:blipFill>
        <p:spPr>
          <a:xfrm>
            <a:off x="4648200" y="1773238"/>
            <a:ext cx="4244975" cy="4032250"/>
          </a:xfrm>
          <a:prstGeom prst="rect">
            <a:avLst/>
          </a:prstGeom>
          <a:noFill/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7CC228CD-3C5E-4B80-9680-4BDFD3A33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2938" y="6072188"/>
            <a:ext cx="1887537" cy="47625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9E70D21-7459-402E-80E6-62A41E944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5113" y="6092825"/>
            <a:ext cx="981075" cy="47625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fld id="{871CF5D0-F221-41CE-BB81-B352CE8CADD9}" type="slidenum">
              <a:rPr lang="cs-CZ" altLang="cs-CZ" smtClean="0"/>
              <a:pPr>
                <a:spcAft>
                  <a:spcPts val="600"/>
                </a:spcAft>
                <a:defRPr/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9851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3857625" y="214313"/>
            <a:ext cx="4892675" cy="357187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b="1"/>
              <a:t>Kontaktní informace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sz="half" idx="1"/>
          </p:nvPr>
        </p:nvSpPr>
        <p:spPr>
          <a:xfrm>
            <a:off x="250825" y="692696"/>
            <a:ext cx="4244975" cy="4752528"/>
          </a:xfrm>
        </p:spPr>
        <p:txBody>
          <a:bodyPr wrap="square" anchor="t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cs-CZ" sz="2200" b="1" dirty="0"/>
          </a:p>
          <a:p>
            <a:pPr marL="0" indent="0">
              <a:lnSpc>
                <a:spcPct val="90000"/>
              </a:lnSpc>
              <a:buNone/>
            </a:pPr>
            <a:r>
              <a:rPr lang="cs-CZ" sz="2200" b="1" dirty="0"/>
              <a:t>Adresa: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2200" b="1" dirty="0"/>
              <a:t>Diecézní charita Brno</a:t>
            </a:r>
          </a:p>
          <a:p>
            <a:pPr marL="0" indent="0">
              <a:lnSpc>
                <a:spcPct val="90000"/>
              </a:lnSpc>
              <a:buNone/>
            </a:pPr>
            <a:endParaRPr lang="cs-CZ" sz="2200" b="1" dirty="0"/>
          </a:p>
          <a:p>
            <a:pPr marL="0" indent="0">
              <a:lnSpc>
                <a:spcPct val="90000"/>
              </a:lnSpc>
              <a:buNone/>
            </a:pPr>
            <a:r>
              <a:rPr lang="cs-CZ" sz="2200" b="1" dirty="0"/>
              <a:t>Oblastní charita Jihlava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2200" b="1" dirty="0"/>
              <a:t>Terénní programy Sovy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2200" b="1" dirty="0"/>
              <a:t>Žižkova 108, Jihlava 586 01</a:t>
            </a:r>
          </a:p>
          <a:p>
            <a:pPr marL="0" indent="0">
              <a:lnSpc>
                <a:spcPct val="90000"/>
              </a:lnSpc>
              <a:buNone/>
            </a:pPr>
            <a:endParaRPr lang="cs-CZ" sz="2200" b="1" dirty="0"/>
          </a:p>
          <a:p>
            <a:pPr marL="0" indent="0">
              <a:lnSpc>
                <a:spcPct val="90000"/>
              </a:lnSpc>
              <a:buNone/>
            </a:pPr>
            <a:r>
              <a:rPr lang="cs-CZ" sz="2200" b="1" dirty="0"/>
              <a:t>Web: </a:t>
            </a:r>
            <a:r>
              <a:rPr lang="cs-CZ" sz="2200" dirty="0">
                <a:hlinkClick r:id="rId2"/>
              </a:rPr>
              <a:t>Terénní programy SOVY (charita.cz)</a:t>
            </a:r>
            <a:endParaRPr lang="cs-CZ" sz="2200" b="1" dirty="0"/>
          </a:p>
          <a:p>
            <a:pPr marL="0" indent="0">
              <a:lnSpc>
                <a:spcPct val="90000"/>
              </a:lnSpc>
              <a:buNone/>
            </a:pPr>
            <a:r>
              <a:rPr lang="cs-CZ" sz="2200" b="1" dirty="0"/>
              <a:t>Facebook: Sovy Sovičky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cs-CZ" altLang="cs-CZ" sz="22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A399EA9B-204B-4C47-BA8D-EF7937BB95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36" r="5308" b="1"/>
          <a:stretch/>
        </p:blipFill>
        <p:spPr bwMode="auto">
          <a:xfrm>
            <a:off x="4648200" y="1773238"/>
            <a:ext cx="4244975" cy="40322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4" name="Footer Placeholder 4">
            <a:extLst>
              <a:ext uri="{FF2B5EF4-FFF2-40B4-BE49-F238E27FC236}">
                <a16:creationId xmlns:a16="http://schemas.microsoft.com/office/drawing/2014/main" id="{75F9B276-8222-4897-B4E9-C0C646104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2938" y="6072188"/>
            <a:ext cx="1887537" cy="47625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12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885113" y="6092825"/>
            <a:ext cx="981075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normAutofit/>
          </a:bodyPr>
          <a:lstStyle>
            <a:lvl1pPr>
              <a:spcBef>
                <a:spcPct val="20000"/>
              </a:spcBef>
              <a:buClr>
                <a:srgbClr val="990000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fld id="{905A2974-39C0-47AF-9A36-4C6EB7022CF0}" type="slidenum">
              <a:rPr lang="cs-CZ" altLang="cs-CZ" sz="1400" smtClean="0">
                <a:solidFill>
                  <a:schemeClr val="bg1"/>
                </a:solidFill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FontTx/>
                <a:buNone/>
              </a:pPr>
              <a:t>1</a:t>
            </a:fld>
            <a:endParaRPr lang="cs-CZ" altLang="cs-CZ" sz="1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Posláním Služby TP SOVY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Posláním terénní služby, je poskytování pomoci a podpory rodinám i jednotlivcům starším 15-ti let, kteří jsou ohroženi sociálním vyloučením. </a:t>
            </a:r>
          </a:p>
          <a:p>
            <a:r>
              <a:rPr lang="cs-CZ" sz="2400" dirty="0"/>
              <a:t>Touto službou usilujeme o snižování rizik a zmírnění/odstranění nepříznivých sociálních situací uživatelů. Službu poskytujeme bezplatně, anonymně a v přirozeném prostředí klientů. </a:t>
            </a:r>
          </a:p>
          <a:p>
            <a:r>
              <a:rPr lang="cs-CZ" sz="2400" dirty="0"/>
              <a:t>Působnost naší služby je převážně v Jihlavě, v jejím v blízkém okolí a v případě potřeby i na dalších místech Kraje Vysočina.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CF5D0-F221-41CE-BB81-B352CE8CADD9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2990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7625" y="116633"/>
            <a:ext cx="4892675" cy="454868"/>
          </a:xfrm>
        </p:spPr>
        <p:txBody>
          <a:bodyPr/>
          <a:lstStyle/>
          <a:p>
            <a:r>
              <a:rPr lang="cs-CZ" sz="2800" b="1" dirty="0"/>
              <a:t>Cíl služby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81" y="836713"/>
            <a:ext cx="8642350" cy="4253456"/>
          </a:xfrm>
        </p:spPr>
        <p:txBody>
          <a:bodyPr/>
          <a:lstStyle/>
          <a:p>
            <a:r>
              <a:rPr lang="cs-CZ" sz="2000" dirty="0"/>
              <a:t>Cílem Terénních programů </a:t>
            </a:r>
            <a:r>
              <a:rPr lang="cs-CZ" sz="2000"/>
              <a:t>SOVY je: </a:t>
            </a:r>
            <a:endParaRPr lang="cs-CZ" sz="2000" dirty="0"/>
          </a:p>
          <a:p>
            <a:pPr marL="457200" lvl="1" indent="0">
              <a:buNone/>
            </a:pPr>
            <a:r>
              <a:rPr lang="cs-CZ" sz="2000" dirty="0"/>
              <a:t>• Vyhledat osoby ohrožené sociálním vyloučením a chudobou </a:t>
            </a:r>
          </a:p>
          <a:p>
            <a:pPr marL="457200" lvl="1" indent="0">
              <a:buNone/>
            </a:pPr>
            <a:r>
              <a:rPr lang="cs-CZ" sz="2000" dirty="0"/>
              <a:t>• Motivace ke změně sociální situace a ohrožení a nasměrování k řešení </a:t>
            </a:r>
          </a:p>
          <a:p>
            <a:pPr marL="457200" lvl="1" indent="0">
              <a:buNone/>
            </a:pPr>
            <a:r>
              <a:rPr lang="cs-CZ" sz="2000" dirty="0"/>
              <a:t>• Podpora a pomoc při udržení a zlepšení dovedností pro samostatný život mimo sociální vyloučení </a:t>
            </a:r>
          </a:p>
          <a:p>
            <a:pPr marL="457200" lvl="1" indent="0">
              <a:buNone/>
            </a:pPr>
            <a:r>
              <a:rPr lang="cs-CZ" sz="2000" dirty="0"/>
              <a:t>	- získání uspokojivého zaměstnání </a:t>
            </a:r>
          </a:p>
          <a:p>
            <a:pPr marL="457200" lvl="1" indent="0">
              <a:buNone/>
            </a:pPr>
            <a:r>
              <a:rPr lang="cs-CZ" sz="2000" dirty="0"/>
              <a:t>	- zlepšení mezilidských vztahů </a:t>
            </a:r>
          </a:p>
          <a:p>
            <a:pPr marL="457200" lvl="1" indent="0">
              <a:buNone/>
            </a:pPr>
            <a:r>
              <a:rPr lang="cs-CZ" sz="2000" dirty="0"/>
              <a:t>	- zajištěný přístup k základní lékařské péči </a:t>
            </a:r>
          </a:p>
          <a:p>
            <a:pPr marL="457200" lvl="1" indent="0">
              <a:buNone/>
            </a:pPr>
            <a:r>
              <a:rPr lang="cs-CZ" sz="2000" dirty="0"/>
              <a:t>	- základní orientace v právech a povinnostech (občanská gramotnost) </a:t>
            </a:r>
          </a:p>
          <a:p>
            <a:pPr marL="457200" lvl="1" indent="0">
              <a:buNone/>
            </a:pPr>
            <a:r>
              <a:rPr lang="cs-CZ" sz="2000" dirty="0"/>
              <a:t>	- zlepšení finanční situace (finanční stabilizace) </a:t>
            </a:r>
          </a:p>
          <a:p>
            <a:pPr marL="457200" lvl="1" indent="0">
              <a:buNone/>
            </a:pPr>
            <a:r>
              <a:rPr lang="cs-CZ" sz="2000" dirty="0"/>
              <a:t>	- zlepšení bytové situace</a:t>
            </a:r>
          </a:p>
          <a:p>
            <a:pPr marL="457200" lvl="1" indent="0">
              <a:buNone/>
            </a:pPr>
            <a:r>
              <a:rPr lang="cs-CZ" sz="2000" dirty="0"/>
              <a:t> • Zajištění návazných odborných služeb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584" y="5090169"/>
            <a:ext cx="1873527" cy="476250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CF5D0-F221-41CE-BB81-B352CE8CADD9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8469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79912" y="188640"/>
            <a:ext cx="4892675" cy="357187"/>
          </a:xfrm>
        </p:spPr>
        <p:txBody>
          <a:bodyPr/>
          <a:lstStyle/>
          <a:p>
            <a:r>
              <a:rPr lang="cs-CZ" sz="2800" b="1" dirty="0"/>
              <a:t>Cílová skupina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838" y="1257603"/>
            <a:ext cx="8642350" cy="4032250"/>
          </a:xfrm>
        </p:spPr>
        <p:txBody>
          <a:bodyPr/>
          <a:lstStyle/>
          <a:p>
            <a:r>
              <a:rPr lang="cs-CZ" sz="2400" dirty="0"/>
              <a:t>Jsou to jednotlivci, rodiny, (popřípadě celá komunita), kteří se nachází v sociálním vyloučení, nebo jsou tímto sociálním vyloučením ohroženi.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Většinou jsou to lidé nad 15 let, pod touto hranicí je pak spolupráce i s rodinou, či zákonnými zástupci.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CF5D0-F221-41CE-BB81-B352CE8CADD9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553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Pracovní týmy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247" y="908720"/>
            <a:ext cx="8642350" cy="4680520"/>
          </a:xfrm>
        </p:spPr>
        <p:txBody>
          <a:bodyPr/>
          <a:lstStyle/>
          <a:p>
            <a:r>
              <a:rPr lang="cs-CZ" sz="2400" dirty="0"/>
              <a:t>Čtyři pracovní týmy (3 týmy Jihlava, 1 tým okolí: Vysočina).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Sociální pracovník a pracovník v sociálních službách + Romský/á asistent/</a:t>
            </a:r>
            <a:r>
              <a:rPr lang="cs-CZ" sz="2400" dirty="0" err="1"/>
              <a:t>ka</a:t>
            </a:r>
            <a:r>
              <a:rPr lang="cs-CZ" sz="2400" dirty="0"/>
              <a:t>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Asistentky či asistent znají prostředí a specifika, které se v tomto prostředí vyskytují. Znají cílovou skupinu, její zvyky, potřeby a možnosti, to vede k lepšímu navázání kontaktu, důvěry a k lepší komunikaci a hlavně ke spolupráci.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CF5D0-F221-41CE-BB81-B352CE8CADD9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5904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Informovanost o službě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4331" y="764704"/>
            <a:ext cx="8642350" cy="5112568"/>
          </a:xfrm>
        </p:spPr>
        <p:txBody>
          <a:bodyPr/>
          <a:lstStyle/>
          <a:p>
            <a:r>
              <a:rPr lang="cs-CZ" sz="2400" dirty="0"/>
              <a:t>Zpočátku vyhledávání a mapování lokalit, kde byl pravděpodobný výskyt cílové skupiny.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Nyní nejčastěji od známých, nebo rodinných příslušníků.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Z úřadů (OSPOD, Hmotná nouze, Úřad práce, jiné organizace).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Informace a kontakty uvedené na internetových stránkách nebo FB.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CF5D0-F221-41CE-BB81-B352CE8CADD9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3800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7625" y="116633"/>
            <a:ext cx="4892675" cy="454868"/>
          </a:xfrm>
        </p:spPr>
        <p:txBody>
          <a:bodyPr/>
          <a:lstStyle/>
          <a:p>
            <a:r>
              <a:rPr lang="cs-CZ" sz="2800" b="1" dirty="0"/>
              <a:t>Co naše služba nabízí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836712"/>
            <a:ext cx="8642350" cy="4824536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Odborné poradenství:</a:t>
            </a:r>
          </a:p>
          <a:p>
            <a:endParaRPr lang="cs-CZ" sz="2400" dirty="0"/>
          </a:p>
          <a:p>
            <a:r>
              <a:rPr lang="cs-CZ" sz="2400" dirty="0"/>
              <a:t>Bytové </a:t>
            </a:r>
          </a:p>
          <a:p>
            <a:r>
              <a:rPr lang="cs-CZ" sz="2400" dirty="0"/>
              <a:t>Sociální</a:t>
            </a:r>
          </a:p>
          <a:p>
            <a:r>
              <a:rPr lang="cs-CZ" sz="2400" dirty="0"/>
              <a:t>Finanční a dluhové</a:t>
            </a:r>
          </a:p>
          <a:p>
            <a:r>
              <a:rPr lang="cs-CZ" sz="2400" dirty="0"/>
              <a:t>Zdravotní</a:t>
            </a:r>
          </a:p>
          <a:p>
            <a:r>
              <a:rPr lang="cs-CZ" sz="2400" dirty="0"/>
              <a:t>Kariérní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CF5D0-F221-41CE-BB81-B352CE8CADD9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4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7625" y="116633"/>
            <a:ext cx="4892675" cy="454868"/>
          </a:xfrm>
        </p:spPr>
        <p:txBody>
          <a:bodyPr/>
          <a:lstStyle/>
          <a:p>
            <a:r>
              <a:rPr lang="cs-CZ" sz="2800" b="1" dirty="0"/>
              <a:t>Bytové poradenství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838" y="1067932"/>
            <a:ext cx="8642350" cy="458740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2400" dirty="0"/>
              <a:t>Prevence ztráty bydlení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Pomoc s hledáním bydlení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Možnost předání kontaktů na ubytovny a azylové domy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Zvyšování kvality bydlení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Pomoc s vyplněním žádostí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Vystavení doporučení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CF5D0-F221-41CE-BB81-B352CE8CADD9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100038"/>
      </p:ext>
    </p:extLst>
  </p:cSld>
  <p:clrMapOvr>
    <a:masterClrMapping/>
  </p:clrMapOvr>
</p:sld>
</file>

<file path=ppt/theme/theme1.xml><?xml version="1.0" encoding="utf-8"?>
<a:theme xmlns:a="http://schemas.openxmlformats.org/drawingml/2006/main" name="charita_sabl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WP-prac. příležitosti [režim kompatibility]" id="{97E4013F-4DD7-4C3E-A809-98935E158F2F}" vid="{7EB6D07F-7C0D-4CF5-9E58-62BC353F07F1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113F64658A151478AF969B8F05AA590" ma:contentTypeVersion="6" ma:contentTypeDescription="Vytvoří nový dokument" ma:contentTypeScope="" ma:versionID="f7ecdfa5c82a8176fa60a9ef993138df">
  <xsd:schema xmlns:xsd="http://www.w3.org/2001/XMLSchema" xmlns:xs="http://www.w3.org/2001/XMLSchema" xmlns:p="http://schemas.microsoft.com/office/2006/metadata/properties" xmlns:ns2="87d1a24b-4806-49f7-b571-3f192ea89cbf" targetNamespace="http://schemas.microsoft.com/office/2006/metadata/properties" ma:root="true" ma:fieldsID="f701f435c47a984e96dabee3cf756231" ns2:_="">
    <xsd:import namespace="87d1a24b-4806-49f7-b571-3f192ea89cb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d1a24b-4806-49f7-b571-3f192ea89cb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6FF855-4D36-4177-9E1D-B5C1C68654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d1a24b-4806-49f7-b571-3f192ea89c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PWP-prac. příležitosti</Template>
  <TotalTime>11281</TotalTime>
  <Words>674</Words>
  <Application>Microsoft Office PowerPoint</Application>
  <PresentationFormat>Předvádění na obrazovce (4:3)</PresentationFormat>
  <Paragraphs>162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charita_sabl</vt:lpstr>
      <vt:lpstr>Terénní programy Sovy</vt:lpstr>
      <vt:lpstr>Kontaktní informace</vt:lpstr>
      <vt:lpstr>Posláním Služby TP SOVY</vt:lpstr>
      <vt:lpstr>Cíl služby </vt:lpstr>
      <vt:lpstr>Cílová skupina</vt:lpstr>
      <vt:lpstr>Pracovní týmy</vt:lpstr>
      <vt:lpstr>Informovanost o službě</vt:lpstr>
      <vt:lpstr>Co naše služba nabízí</vt:lpstr>
      <vt:lpstr>Bytové poradenství</vt:lpstr>
      <vt:lpstr>Sociální poradenství</vt:lpstr>
      <vt:lpstr>Finanční a dluhové poradenství</vt:lpstr>
      <vt:lpstr>Zdravotní poradenství</vt:lpstr>
      <vt:lpstr>Kariérní poradenství</vt:lpstr>
      <vt:lpstr>Doprovod</vt:lpstr>
      <vt:lpstr>V době pandemie Covid-19 se nám podařilo: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Pracovní příležitosti  v Oblastní charitě Jihlava</dc:title>
  <dc:creator>Růžičková Vladislava</dc:creator>
  <cp:lastModifiedBy>Kulhánková Michaela</cp:lastModifiedBy>
  <cp:revision>93</cp:revision>
  <dcterms:created xsi:type="dcterms:W3CDTF">2018-04-19T08:18:58Z</dcterms:created>
  <dcterms:modified xsi:type="dcterms:W3CDTF">2021-03-23T08:59:37Z</dcterms:modified>
</cp:coreProperties>
</file>