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70" r:id="rId5"/>
    <p:sldId id="271" r:id="rId6"/>
    <p:sldId id="272" r:id="rId7"/>
    <p:sldId id="265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:\PUBLICITA\VIZUÁLNÍ_IDENTITA\loga\OPZ\logo_OPZ_barev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436" y="473243"/>
            <a:ext cx="5191125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/>
            </a:r>
            <a:br>
              <a:rPr lang="cs-CZ" sz="3600" b="1" dirty="0"/>
            </a:br>
            <a:r>
              <a:rPr lang="cs-CZ" sz="3600" b="1" dirty="0"/>
              <a:t>Vytvoření střednědobého plánu rozvoje sociálních služeb pro ORP Jihlava</a:t>
            </a:r>
            <a:r>
              <a:rPr lang="cs-CZ" dirty="0"/>
              <a:t/>
            </a:r>
            <a:br>
              <a:rPr lang="cs-CZ" dirty="0"/>
            </a:br>
            <a:r>
              <a:rPr lang="cs-CZ" sz="2700" dirty="0"/>
              <a:t>CZ.03.2.63/0.0/0.0/19_106/0015336</a:t>
            </a:r>
            <a:br>
              <a:rPr lang="cs-CZ" sz="2700" dirty="0"/>
            </a:br>
            <a:r>
              <a:rPr lang="cs-CZ" sz="2700" dirty="0"/>
              <a:t/>
            </a:r>
            <a:br>
              <a:rPr lang="cs-CZ" sz="2700" dirty="0"/>
            </a:br>
            <a:r>
              <a:rPr lang="cs-CZ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Seminář pro starosty z ORP Jihlava</a:t>
            </a:r>
            <a:r>
              <a:rPr lang="cs-CZ" dirty="0"/>
              <a:t/>
            </a:r>
            <a:br>
              <a:rPr lang="cs-CZ" dirty="0"/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148064" y="5122912"/>
            <a:ext cx="3808512" cy="1474440"/>
          </a:xfrm>
        </p:spPr>
        <p:txBody>
          <a:bodyPr>
            <a:normAutofit/>
          </a:bodyPr>
          <a:lstStyle/>
          <a:p>
            <a:pPr algn="l"/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Bc. Eva Krčková</a:t>
            </a: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KrÚ</a:t>
            </a: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Kraje Vysočina</a:t>
            </a: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 descr="Obsah obrázku nůž, kreslení&#10;&#10;Popis byl vytvořen automaticky">
            <a:extLst>
              <a:ext uri="{FF2B5EF4-FFF2-40B4-BE49-F238E27FC236}">
                <a16:creationId xmlns:a16="http://schemas.microsoft.com/office/drawing/2014/main" id="{740D7445-D18B-44E0-B354-D702CF01CE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544" y="5122912"/>
            <a:ext cx="1100102" cy="900000"/>
          </a:xfrm>
          <a:prstGeom prst="rect">
            <a:avLst/>
          </a:prstGeom>
        </p:spPr>
      </p:pic>
      <p:pic>
        <p:nvPicPr>
          <p:cNvPr id="7" name="Obrázek 6" descr="Obsah obrázku kreslení&#10;&#10;Popis byl vytvořen automaticky">
            <a:extLst>
              <a:ext uri="{FF2B5EF4-FFF2-40B4-BE49-F238E27FC236}">
                <a16:creationId xmlns:a16="http://schemas.microsoft.com/office/drawing/2014/main" id="{1305330D-7308-4E21-8A13-BB6BF19C171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762" y="5122912"/>
            <a:ext cx="902273" cy="900000"/>
          </a:xfrm>
          <a:prstGeom prst="rect">
            <a:avLst/>
          </a:prstGeom>
        </p:spPr>
      </p:pic>
      <p:pic>
        <p:nvPicPr>
          <p:cNvPr id="9" name="Obrázek 8" descr="Obsah obrázku text, podepsat, kreslení, zastavit&#10;&#10;Popis byl vytvořen automaticky">
            <a:extLst>
              <a:ext uri="{FF2B5EF4-FFF2-40B4-BE49-F238E27FC236}">
                <a16:creationId xmlns:a16="http://schemas.microsoft.com/office/drawing/2014/main" id="{FCA7C312-478F-4B77-8A46-E6681BE7E45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9151" y="5122912"/>
            <a:ext cx="1412849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767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Veřejné opatrovnictví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2085A29-1C70-4A4D-A29D-68516B7D6F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33" y="5949280"/>
            <a:ext cx="8059733" cy="756000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2F847108-1923-420C-91D1-02A3807613C2}"/>
              </a:ext>
            </a:extLst>
          </p:cNvPr>
          <p:cNvSpPr txBox="1"/>
          <p:nvPr/>
        </p:nvSpPr>
        <p:spPr>
          <a:xfrm>
            <a:off x="457200" y="1773513"/>
            <a:ext cx="82296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Pokud soud člověku </a:t>
            </a:r>
            <a:r>
              <a:rPr lang="cs-CZ" sz="2200" b="1" dirty="0"/>
              <a:t>rozsudkem</a:t>
            </a:r>
            <a:r>
              <a:rPr lang="cs-CZ" sz="2200" dirty="0"/>
              <a:t> omezí </a:t>
            </a:r>
            <a:r>
              <a:rPr lang="cs-CZ" sz="2200" dirty="0" smtClean="0"/>
              <a:t>svéprávnost, pověří </a:t>
            </a:r>
            <a:r>
              <a:rPr lang="cs-CZ" sz="2200" dirty="0"/>
              <a:t>jeho opatrovnictvím např. </a:t>
            </a:r>
            <a:r>
              <a:rPr lang="cs-CZ" sz="2200" b="1" dirty="0"/>
              <a:t>osobu blízkou</a:t>
            </a: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 smtClean="0"/>
              <a:t>nebo </a:t>
            </a:r>
            <a:r>
              <a:rPr lang="cs-CZ" sz="2200" b="1" dirty="0" smtClean="0"/>
              <a:t>určí </a:t>
            </a:r>
            <a:r>
              <a:rPr lang="cs-CZ" sz="2200" b="1" dirty="0"/>
              <a:t>veřejného opatrovníka, </a:t>
            </a:r>
            <a:r>
              <a:rPr lang="cs-CZ" sz="2200" dirty="0"/>
              <a:t>tedy obec, kde se člověk v ten čas fakticky zdržuje.</a:t>
            </a:r>
            <a:br>
              <a:rPr lang="cs-CZ" sz="2200" dirty="0"/>
            </a:br>
            <a:r>
              <a:rPr lang="cs-CZ" sz="2200" dirty="0"/>
              <a:t>Následně obec obdrží ze soudu </a:t>
            </a:r>
            <a:r>
              <a:rPr lang="cs-CZ" sz="2200" b="1" dirty="0"/>
              <a:t>Listinu o jmenování opatrovníka. </a:t>
            </a:r>
            <a:r>
              <a:rPr lang="cs-CZ" sz="2200" dirty="0"/>
              <a:t>Listina obsahuje výčet právních úkonů, ke kterým </a:t>
            </a:r>
            <a:r>
              <a:rPr lang="cs-CZ" sz="2200" dirty="0" smtClean="0"/>
              <a:t>je </a:t>
            </a:r>
            <a:r>
              <a:rPr lang="cs-CZ" sz="2200" dirty="0" err="1" smtClean="0"/>
              <a:t>opatrovanec</a:t>
            </a:r>
            <a:r>
              <a:rPr lang="cs-CZ" sz="2200" dirty="0" smtClean="0"/>
              <a:t> omezen a ve </a:t>
            </a:r>
            <a:r>
              <a:rPr lang="cs-CZ" sz="2200" dirty="0"/>
              <a:t>kterých je oprávněn jednat opatrovník. </a:t>
            </a:r>
            <a:br>
              <a:rPr lang="cs-CZ" sz="2200" dirty="0"/>
            </a:br>
            <a:r>
              <a:rPr lang="cs-CZ" sz="2200" dirty="0"/>
              <a:t>Obec – starosta – může pověřit výkonem </a:t>
            </a:r>
            <a:r>
              <a:rPr lang="cs-CZ" sz="2200" dirty="0" smtClean="0"/>
              <a:t>veřejného opatrovnictví </a:t>
            </a:r>
            <a:r>
              <a:rPr lang="cs-CZ" sz="2200" dirty="0"/>
              <a:t>zaměstnance obce.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685110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Autofit/>
          </a:bodyPr>
          <a:lstStyle/>
          <a:p>
            <a:r>
              <a:rPr lang="cs-CZ" sz="3600" b="1" dirty="0"/>
              <a:t>Hlavní povinnosti opatrovníka:</a:t>
            </a:r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2085A29-1C70-4A4D-A29D-68516B7D6F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33" y="5949280"/>
            <a:ext cx="8059733" cy="756000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2F847108-1923-420C-91D1-02A3807613C2}"/>
              </a:ext>
            </a:extLst>
          </p:cNvPr>
          <p:cNvSpPr txBox="1"/>
          <p:nvPr/>
        </p:nvSpPr>
        <p:spPr>
          <a:xfrm>
            <a:off x="457200" y="1773513"/>
            <a:ext cx="822960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cs-CZ" sz="2100" dirty="0" smtClean="0"/>
              <a:t>být </a:t>
            </a:r>
            <a:r>
              <a:rPr lang="cs-CZ" sz="2100" dirty="0"/>
              <a:t>v kontaktu s </a:t>
            </a:r>
            <a:r>
              <a:rPr lang="cs-CZ" sz="2100" dirty="0" err="1"/>
              <a:t>opatrovancem</a:t>
            </a:r>
            <a:r>
              <a:rPr lang="cs-CZ" sz="2100" dirty="0"/>
              <a:t>, </a:t>
            </a:r>
            <a:r>
              <a:rPr lang="cs-CZ" sz="2100" dirty="0" smtClean="0"/>
              <a:t>projevovat o </a:t>
            </a:r>
            <a:r>
              <a:rPr lang="cs-CZ" sz="2100" dirty="0"/>
              <a:t>něj skutečný zájem</a:t>
            </a:r>
            <a:br>
              <a:rPr lang="cs-CZ" sz="2100" dirty="0"/>
            </a:br>
            <a:r>
              <a:rPr lang="cs-CZ" sz="2100" b="1" dirty="0"/>
              <a:t>-</a:t>
            </a:r>
            <a:r>
              <a:rPr lang="cs-CZ" sz="2100" dirty="0"/>
              <a:t> dbát o jeho zdravotní stav</a:t>
            </a:r>
            <a:br>
              <a:rPr lang="cs-CZ" sz="2100" dirty="0"/>
            </a:br>
            <a:r>
              <a:rPr lang="cs-CZ" sz="2100" b="1" dirty="0"/>
              <a:t>-</a:t>
            </a:r>
            <a:r>
              <a:rPr lang="cs-CZ" sz="2100" dirty="0"/>
              <a:t> chránit jeho zájmy</a:t>
            </a:r>
            <a:br>
              <a:rPr lang="cs-CZ" sz="2100" dirty="0"/>
            </a:br>
            <a:r>
              <a:rPr lang="cs-CZ" sz="2100" b="1" dirty="0"/>
              <a:t>-</a:t>
            </a:r>
            <a:r>
              <a:rPr lang="cs-CZ" sz="2100" dirty="0"/>
              <a:t> pomoc s financemi, s hospodařením s majetkem</a:t>
            </a:r>
            <a:br>
              <a:rPr lang="cs-CZ" sz="2100" dirty="0"/>
            </a:br>
            <a:r>
              <a:rPr lang="cs-CZ" sz="2100" b="1" dirty="0"/>
              <a:t>-</a:t>
            </a:r>
            <a:r>
              <a:rPr lang="cs-CZ" sz="2100" dirty="0"/>
              <a:t> přihlížet k názorům opatrovance při vyřizování jeho záležitostí, pokud </a:t>
            </a:r>
            <a:r>
              <a:rPr lang="cs-CZ" sz="2100" dirty="0" smtClean="0"/>
              <a:t>  je to </a:t>
            </a:r>
            <a:r>
              <a:rPr lang="cs-CZ" sz="2100" dirty="0"/>
              <a:t>v zájmu opatrovance</a:t>
            </a:r>
            <a:br>
              <a:rPr lang="cs-CZ" sz="2100" dirty="0"/>
            </a:br>
            <a:r>
              <a:rPr lang="cs-CZ" sz="2100" dirty="0"/>
              <a:t>- Opatrovník, který spravuje jmění opatrovance, </a:t>
            </a:r>
            <a:r>
              <a:rPr lang="cs-CZ" sz="2100" b="1" dirty="0"/>
              <a:t>musí do 2 měsíců </a:t>
            </a:r>
            <a:r>
              <a:rPr lang="cs-CZ" sz="2100" dirty="0"/>
              <a:t>od svého jmenování vytvořit soupis spravovaného jmění a doručit jej soudu, </a:t>
            </a:r>
            <a:r>
              <a:rPr lang="cs-CZ" sz="2100" dirty="0" err="1"/>
              <a:t>opatrovanci</a:t>
            </a:r>
            <a:r>
              <a:rPr lang="cs-CZ" sz="2100" dirty="0"/>
              <a:t>  a případně opatrovnické radě</a:t>
            </a:r>
            <a:r>
              <a:rPr lang="cs-CZ" sz="2100" dirty="0" smtClean="0"/>
              <a:t>.</a:t>
            </a:r>
            <a:r>
              <a:rPr lang="cs-CZ" sz="2100" dirty="0"/>
              <a:t/>
            </a:r>
            <a:br>
              <a:rPr lang="cs-CZ" sz="2100" dirty="0"/>
            </a:br>
            <a:r>
              <a:rPr lang="cs-CZ" sz="2100" dirty="0"/>
              <a:t>- vyúčtování správy jmění vyhotoví opatrovník </a:t>
            </a:r>
            <a:r>
              <a:rPr lang="cs-CZ" sz="2100" b="1" dirty="0"/>
              <a:t>každoročně</a:t>
            </a:r>
            <a:r>
              <a:rPr lang="cs-CZ" sz="2100" dirty="0"/>
              <a:t> vždy do </a:t>
            </a:r>
            <a:r>
              <a:rPr lang="cs-CZ" sz="2100" b="1" dirty="0"/>
              <a:t>30.6</a:t>
            </a:r>
            <a:r>
              <a:rPr lang="cs-CZ" sz="2100" dirty="0"/>
              <a:t>. a opět doručí vždy </a:t>
            </a:r>
            <a:r>
              <a:rPr lang="cs-CZ" sz="2100" dirty="0" err="1"/>
              <a:t>opatrovanci</a:t>
            </a:r>
            <a:r>
              <a:rPr lang="cs-CZ" sz="2100" dirty="0"/>
              <a:t>, soudu a případně opatrovnické radě.</a:t>
            </a:r>
          </a:p>
          <a:p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897957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2085A29-1C70-4A4D-A29D-68516B7D6F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33" y="5949280"/>
            <a:ext cx="8059733" cy="756000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2F847108-1923-420C-91D1-02A3807613C2}"/>
              </a:ext>
            </a:extLst>
          </p:cNvPr>
          <p:cNvSpPr txBox="1"/>
          <p:nvPr/>
        </p:nvSpPr>
        <p:spPr>
          <a:xfrm>
            <a:off x="457200" y="1773513"/>
            <a:ext cx="82296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- Opatrovník</a:t>
            </a:r>
            <a:r>
              <a:rPr lang="cs-CZ" sz="2200" b="1" dirty="0"/>
              <a:t>, jehož funkce končí </a:t>
            </a:r>
            <a:r>
              <a:rPr lang="cs-CZ" sz="2200" dirty="0"/>
              <a:t>(rozhodnutím soudu, či smrtí opatrovance…) doručí konečné vyúčtování správy jmění soudu, opatrovnické radě (pokud je jmenována), </a:t>
            </a:r>
            <a:r>
              <a:rPr lang="cs-CZ" sz="2200" dirty="0" err="1"/>
              <a:t>opatrovanci</a:t>
            </a:r>
            <a:r>
              <a:rPr lang="cs-CZ" sz="2200" dirty="0"/>
              <a:t> a případně </a:t>
            </a:r>
            <a:r>
              <a:rPr lang="cs-CZ" sz="2200" dirty="0" smtClean="0"/>
              <a:t>novému </a:t>
            </a:r>
            <a:r>
              <a:rPr lang="cs-CZ" sz="2200" dirty="0"/>
              <a:t>opatrovníkovi.</a:t>
            </a:r>
            <a:br>
              <a:rPr lang="cs-CZ" sz="2200" dirty="0"/>
            </a:b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 smtClean="0"/>
              <a:t>- </a:t>
            </a:r>
            <a:r>
              <a:rPr lang="cs-CZ" sz="2200" b="1" dirty="0" smtClean="0"/>
              <a:t>Pokud </a:t>
            </a:r>
            <a:r>
              <a:rPr lang="cs-CZ" sz="2200" b="1" dirty="0" err="1"/>
              <a:t>opatrovanec</a:t>
            </a:r>
            <a:r>
              <a:rPr lang="cs-CZ" sz="2200" b="1" dirty="0"/>
              <a:t> změní místo </a:t>
            </a:r>
            <a:r>
              <a:rPr lang="cs-CZ" sz="2200" b="1" dirty="0" smtClean="0"/>
              <a:t>faktického pobytu </a:t>
            </a:r>
            <a:r>
              <a:rPr lang="cs-CZ" sz="2200" dirty="0"/>
              <a:t>a to </a:t>
            </a:r>
            <a:r>
              <a:rPr lang="cs-CZ" sz="2200" b="1" dirty="0"/>
              <a:t>na dobu delší než 3 měsíce</a:t>
            </a:r>
            <a:r>
              <a:rPr lang="cs-CZ" sz="2200" dirty="0"/>
              <a:t>, může opatrovník požádat </a:t>
            </a:r>
            <a:r>
              <a:rPr lang="cs-CZ" sz="2200" dirty="0" smtClean="0"/>
              <a:t>opatrovnický soud </a:t>
            </a:r>
            <a:r>
              <a:rPr lang="cs-CZ" sz="2200" dirty="0"/>
              <a:t>o </a:t>
            </a:r>
            <a:r>
              <a:rPr lang="cs-CZ" sz="2200" dirty="0" smtClean="0"/>
              <a:t>své odvolání </a:t>
            </a:r>
            <a:r>
              <a:rPr lang="cs-CZ" sz="2200" dirty="0"/>
              <a:t>z funkce opatrovníka.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844988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200" dirty="0"/>
              <a:t>V </a:t>
            </a:r>
            <a:r>
              <a:rPr lang="cs-CZ" sz="2200" dirty="0" smtClean="0"/>
              <a:t>Kraji </a:t>
            </a:r>
            <a:r>
              <a:rPr lang="cs-CZ" sz="2200" dirty="0"/>
              <a:t>Vysočina </a:t>
            </a:r>
            <a:r>
              <a:rPr lang="cs-CZ" sz="2200" dirty="0" smtClean="0"/>
              <a:t>bylo </a:t>
            </a:r>
            <a:r>
              <a:rPr lang="cs-CZ" sz="2200" dirty="0"/>
              <a:t>k </a:t>
            </a:r>
            <a:r>
              <a:rPr lang="cs-CZ" sz="2200" dirty="0" smtClean="0"/>
              <a:t>loňskému </a:t>
            </a:r>
            <a:r>
              <a:rPr lang="cs-CZ" sz="2200" dirty="0"/>
              <a:t>roku </a:t>
            </a:r>
            <a:r>
              <a:rPr lang="cs-CZ" sz="2200" b="1" dirty="0"/>
              <a:t>cca 80 obcí </a:t>
            </a:r>
            <a:r>
              <a:rPr lang="cs-CZ" sz="2200" dirty="0"/>
              <a:t>soudně jmenováno veřejným opatrovníkem. </a:t>
            </a:r>
            <a:br>
              <a:rPr lang="cs-CZ" sz="2200" dirty="0"/>
            </a:br>
            <a:r>
              <a:rPr lang="cs-CZ" sz="2200" dirty="0"/>
              <a:t>V Kraji Vysočina </a:t>
            </a:r>
            <a:r>
              <a:rPr lang="cs-CZ" sz="2200" dirty="0" smtClean="0"/>
              <a:t>vloni </a:t>
            </a:r>
            <a:r>
              <a:rPr lang="cs-CZ" sz="2200" b="1" dirty="0"/>
              <a:t>cca 800 osob </a:t>
            </a:r>
            <a:r>
              <a:rPr lang="cs-CZ" sz="2200" dirty="0" smtClean="0"/>
              <a:t>potřebovalo </a:t>
            </a:r>
            <a:r>
              <a:rPr lang="cs-CZ" sz="2200" dirty="0"/>
              <a:t>pomoc veřejného opatrovníka</a:t>
            </a:r>
            <a:r>
              <a:rPr lang="cs-CZ" sz="2200" dirty="0" smtClean="0"/>
              <a:t>.</a:t>
            </a:r>
          </a:p>
          <a:p>
            <a:r>
              <a:rPr lang="cs-CZ" sz="2200" dirty="0" smtClean="0"/>
              <a:t>Sčítání počtu </a:t>
            </a:r>
            <a:r>
              <a:rPr lang="cs-CZ" sz="2200" dirty="0" err="1" smtClean="0"/>
              <a:t>opatrovanců</a:t>
            </a:r>
            <a:r>
              <a:rPr lang="cs-CZ" sz="2200" dirty="0" smtClean="0"/>
              <a:t> </a:t>
            </a:r>
            <a:r>
              <a:rPr lang="cs-CZ" sz="2200" b="1" dirty="0" smtClean="0"/>
              <a:t>v </a:t>
            </a:r>
            <a:r>
              <a:rPr lang="cs-CZ" sz="2200" b="1" dirty="0" smtClean="0"/>
              <a:t>obcích </a:t>
            </a:r>
            <a:r>
              <a:rPr lang="cs-CZ" sz="2200" b="1" dirty="0"/>
              <a:t>probíhá vždy k 31.3</a:t>
            </a:r>
            <a:r>
              <a:rPr lang="cs-CZ" sz="2200" dirty="0"/>
              <a:t>., </a:t>
            </a:r>
            <a:r>
              <a:rPr lang="cs-CZ" sz="2200" dirty="0" smtClean="0"/>
              <a:t>poté </a:t>
            </a:r>
            <a:r>
              <a:rPr lang="cs-CZ" sz="2200" b="1" dirty="0" smtClean="0"/>
              <a:t>musí každá obec </a:t>
            </a:r>
            <a:r>
              <a:rPr lang="cs-CZ" sz="2200" dirty="0" smtClean="0"/>
              <a:t>poslat na </a:t>
            </a:r>
            <a:r>
              <a:rPr lang="cs-CZ" sz="2200" dirty="0" err="1" smtClean="0"/>
              <a:t>KrÚ</a:t>
            </a:r>
            <a:r>
              <a:rPr lang="cs-CZ" sz="2200" dirty="0" smtClean="0"/>
              <a:t> do </a:t>
            </a:r>
            <a:r>
              <a:rPr lang="cs-CZ" sz="2200" dirty="0"/>
              <a:t>datové schránky nebo mailem </a:t>
            </a:r>
            <a:r>
              <a:rPr lang="cs-CZ" sz="2200" dirty="0" smtClean="0"/>
              <a:t>vyplněný formulář</a:t>
            </a:r>
            <a:r>
              <a:rPr lang="cs-CZ" sz="2200" dirty="0" smtClean="0"/>
              <a:t>, </a:t>
            </a:r>
            <a:r>
              <a:rPr lang="cs-CZ" sz="2200" b="1" dirty="0" smtClean="0"/>
              <a:t>zda </a:t>
            </a:r>
            <a:r>
              <a:rPr lang="cs-CZ" sz="2200" b="1" dirty="0" smtClean="0"/>
              <a:t>je</a:t>
            </a:r>
            <a:r>
              <a:rPr lang="cs-CZ" sz="2200" b="1" dirty="0" smtClean="0"/>
              <a:t> </a:t>
            </a:r>
            <a:r>
              <a:rPr lang="cs-CZ" sz="2200" b="1" dirty="0"/>
              <a:t>nebo </a:t>
            </a:r>
            <a:r>
              <a:rPr lang="cs-CZ" sz="2200" b="1" dirty="0" smtClean="0"/>
              <a:t>není </a:t>
            </a:r>
            <a:r>
              <a:rPr lang="cs-CZ" sz="2200" dirty="0"/>
              <a:t>obec </a:t>
            </a:r>
            <a:r>
              <a:rPr lang="cs-CZ" sz="2200" dirty="0" smtClean="0"/>
              <a:t>veřejným </a:t>
            </a:r>
            <a:r>
              <a:rPr lang="cs-CZ" sz="2200" dirty="0"/>
              <a:t>opatrovníkem, a </a:t>
            </a:r>
            <a:r>
              <a:rPr lang="cs-CZ" sz="2200" dirty="0" smtClean="0"/>
              <a:t>případně ke </a:t>
            </a:r>
            <a:r>
              <a:rPr lang="cs-CZ" sz="2200" dirty="0"/>
              <a:t>kolika občanům. </a:t>
            </a:r>
            <a:endParaRPr lang="cs-CZ" sz="2200" dirty="0" smtClean="0"/>
          </a:p>
          <a:p>
            <a:r>
              <a:rPr lang="cs-CZ" sz="2200" dirty="0" smtClean="0"/>
              <a:t>Formulář k doplnění údajů o aktuálním počtu </a:t>
            </a:r>
            <a:r>
              <a:rPr lang="cs-CZ" sz="2200" dirty="0" err="1" smtClean="0"/>
              <a:t>opatrovanců</a:t>
            </a:r>
            <a:r>
              <a:rPr lang="cs-CZ" sz="2200" dirty="0" smtClean="0"/>
              <a:t> bude krajský úřad posílat obcím </a:t>
            </a:r>
            <a:r>
              <a:rPr lang="cs-CZ" sz="2200" b="1" dirty="0" smtClean="0"/>
              <a:t>začátkem dubna 2021. </a:t>
            </a:r>
          </a:p>
          <a:p>
            <a:r>
              <a:rPr lang="cs-CZ" sz="2200" dirty="0" smtClean="0"/>
              <a:t>Výše příspěvku </a:t>
            </a:r>
            <a:r>
              <a:rPr lang="cs-CZ" sz="2200" dirty="0"/>
              <a:t>na </a:t>
            </a:r>
            <a:r>
              <a:rPr lang="cs-CZ" sz="2200" dirty="0" smtClean="0"/>
              <a:t>přenesený výkon činnosti </a:t>
            </a:r>
            <a:r>
              <a:rPr lang="cs-CZ" sz="2200" dirty="0"/>
              <a:t>státní správy v oblasti veřejného </a:t>
            </a:r>
            <a:r>
              <a:rPr lang="cs-CZ" sz="2200" dirty="0" smtClean="0"/>
              <a:t>opatrovnictví na </a:t>
            </a:r>
            <a:r>
              <a:rPr lang="cs-CZ" sz="2200" b="1" dirty="0"/>
              <a:t>jednoho </a:t>
            </a:r>
            <a:r>
              <a:rPr lang="cs-CZ" sz="2200" b="1" dirty="0" smtClean="0"/>
              <a:t>opatrovance pro obec </a:t>
            </a:r>
            <a:r>
              <a:rPr lang="cs-CZ" sz="2200" dirty="0" smtClean="0"/>
              <a:t>je pro letošní rok </a:t>
            </a:r>
            <a:r>
              <a:rPr lang="cs-CZ" sz="2200" b="1" dirty="0" smtClean="0"/>
              <a:t>stanoven na částku 30</a:t>
            </a:r>
            <a:r>
              <a:rPr lang="cs-CZ" sz="2200" b="1" dirty="0"/>
              <a:t> 500 Kč.</a:t>
            </a:r>
          </a:p>
        </p:txBody>
      </p:sp>
    </p:spTree>
    <p:extLst>
      <p:ext uri="{BB962C8B-B14F-4D97-AF65-F5344CB8AC3E}">
        <p14:creationId xmlns:p14="http://schemas.microsoft.com/office/powerpoint/2010/main" val="3004750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Aktuální úkol veřejných opatrovníků: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 smtClean="0"/>
              <a:t>Z.č.332</a:t>
            </a:r>
            <a:r>
              <a:rPr lang="cs-CZ" sz="2200" b="1" dirty="0"/>
              <a:t> </a:t>
            </a:r>
            <a:r>
              <a:rPr lang="cs-CZ" sz="2200" b="1" dirty="0" smtClean="0"/>
              <a:t>ze </a:t>
            </a:r>
            <a:r>
              <a:rPr lang="cs-CZ" sz="2200" b="1" dirty="0"/>
              <a:t>dne 22. července </a:t>
            </a:r>
            <a:r>
              <a:rPr lang="cs-CZ" sz="2200" b="1" dirty="0" smtClean="0"/>
              <a:t>2020</a:t>
            </a:r>
            <a:r>
              <a:rPr lang="cs-CZ" sz="2200" dirty="0" smtClean="0"/>
              <a:t> </a:t>
            </a:r>
            <a:r>
              <a:rPr lang="cs-CZ" sz="2200" b="1" dirty="0" smtClean="0"/>
              <a:t>o </a:t>
            </a:r>
            <a:r>
              <a:rPr lang="cs-CZ" sz="2200" b="1" dirty="0"/>
              <a:t>sčítání lidu, domů a bytů v roce 2021</a:t>
            </a:r>
            <a:r>
              <a:rPr lang="cs-CZ" sz="2200" dirty="0"/>
              <a:t> </a:t>
            </a:r>
            <a:endParaRPr lang="cs-CZ" sz="2600" b="1" dirty="0" smtClean="0"/>
          </a:p>
          <a:p>
            <a:r>
              <a:rPr lang="cs-CZ" sz="2200" b="1" dirty="0" smtClean="0"/>
              <a:t>§ 11 odst.2</a:t>
            </a:r>
            <a:r>
              <a:rPr lang="cs-CZ" sz="2200" dirty="0"/>
              <a:t> </a:t>
            </a:r>
            <a:r>
              <a:rPr lang="cs-CZ" sz="2200" b="1" dirty="0"/>
              <a:t>Za fyzickou osobu </a:t>
            </a:r>
            <a:r>
              <a:rPr lang="cs-CZ" sz="2200" dirty="0"/>
              <a:t>podléhající sčítání, </a:t>
            </a:r>
            <a:r>
              <a:rPr lang="cs-CZ" sz="2200" b="1" dirty="0"/>
              <a:t>která není plně svéprávná</a:t>
            </a:r>
            <a:r>
              <a:rPr lang="cs-CZ" sz="2200" dirty="0"/>
              <a:t>, poskytne údaje podle odstavce 1 její zákonný zástupce, </a:t>
            </a:r>
            <a:r>
              <a:rPr lang="cs-CZ" sz="2200" b="1" dirty="0"/>
              <a:t>opatrovník </a:t>
            </a:r>
            <a:r>
              <a:rPr lang="cs-CZ" sz="2200" dirty="0"/>
              <a:t>nebo jiná osoba oprávněná za ni jednat podle občanského zákoníku.</a:t>
            </a:r>
          </a:p>
          <a:p>
            <a:r>
              <a:rPr lang="cs-CZ" sz="2200" b="1" dirty="0" smtClean="0"/>
              <a:t>Odst.3</a:t>
            </a:r>
            <a:r>
              <a:rPr lang="cs-CZ" sz="2200" dirty="0"/>
              <a:t> Fyzická osoba uvedená v odstavcích 1 a 2 (dále jen „povinná osoba“) splní povinnost poskytnout údaje podle odstavců 1 a 2 </a:t>
            </a:r>
            <a:r>
              <a:rPr lang="cs-CZ" sz="2200" b="1" dirty="0"/>
              <a:t>přesným a úplným zápisem těchto údajů do sčítacího formuláře a jeho odevzdáním</a:t>
            </a:r>
            <a:r>
              <a:rPr lang="cs-CZ" sz="2200" dirty="0"/>
              <a:t> způsobem a v termínech uvedených v § 17 nebo </a:t>
            </a:r>
            <a:r>
              <a:rPr lang="cs-CZ" sz="2200" dirty="0" smtClean="0"/>
              <a:t>18 </a:t>
            </a:r>
            <a:r>
              <a:rPr lang="cs-CZ" sz="2200" b="1" i="1" dirty="0" smtClean="0"/>
              <a:t>(tedy od 27.3.2021 do 9.4.2021)</a:t>
            </a:r>
            <a:endParaRPr lang="cs-CZ" sz="22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1003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:\PUBLICITA\VIZUÁLNÍ_IDENTITA\loga\OPZ\logo_OPZ_barev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436" y="473243"/>
            <a:ext cx="5191125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Nadpis 5">
            <a:extLst>
              <a:ext uri="{FF2B5EF4-FFF2-40B4-BE49-F238E27FC236}">
                <a16:creationId xmlns:a16="http://schemas.microsoft.com/office/drawing/2014/main" id="{5F58D680-5004-48A9-A6F4-FB0616DA77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954759"/>
          </a:xfrm>
        </p:spPr>
        <p:txBody>
          <a:bodyPr>
            <a:normAutofit/>
          </a:bodyPr>
          <a:lstStyle/>
          <a:p>
            <a:r>
              <a:rPr lang="cs-CZ" dirty="0"/>
              <a:t>Děkuji za Vaši </a:t>
            </a:r>
            <a:r>
              <a:rPr lang="cs-CZ" dirty="0" smtClean="0"/>
              <a:t>pozornost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2800" dirty="0" smtClean="0"/>
              <a:t>krckova.e@kr-vysocina.cz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045856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512</Words>
  <Application>Microsoft Office PowerPoint</Application>
  <PresentationFormat>Předvádění na obrazovce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sady Office</vt:lpstr>
      <vt:lpstr> Vytvoření střednědobého plánu rozvoje sociálních služeb pro ORP Jihlava CZ.03.2.63/0.0/0.0/19_106/0015336  Seminář pro starosty z ORP Jihlava </vt:lpstr>
      <vt:lpstr>Veřejné opatrovnictví</vt:lpstr>
      <vt:lpstr>Hlavní povinnosti opatrovníka:</vt:lpstr>
      <vt:lpstr>Prezentace aplikace PowerPoint</vt:lpstr>
      <vt:lpstr>Prezentace aplikace PowerPoint</vt:lpstr>
      <vt:lpstr>Aktuální úkol veřejných opatrovníků:</vt:lpstr>
      <vt:lpstr>Děkuji za Vaši pozornost  krckova.e@kr-vysocina.cz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Vytvoření střednědobého plánu rozvoje sociálních služeb pro ORP Jihlava CZ.03.2.63/0.0/0.0/19_106/0015336 </dc:title>
  <dc:creator>mikro trestsko</dc:creator>
  <cp:lastModifiedBy>Krčková Eva Bc.</cp:lastModifiedBy>
  <cp:revision>49</cp:revision>
  <dcterms:created xsi:type="dcterms:W3CDTF">2020-06-19T13:45:33Z</dcterms:created>
  <dcterms:modified xsi:type="dcterms:W3CDTF">2021-03-23T06:45:47Z</dcterms:modified>
</cp:coreProperties>
</file>