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0" r:id="rId3"/>
    <p:sldId id="258" r:id="rId4"/>
    <p:sldId id="266" r:id="rId5"/>
    <p:sldId id="280" r:id="rId6"/>
    <p:sldId id="298" r:id="rId7"/>
    <p:sldId id="286" r:id="rId8"/>
    <p:sldId id="299" r:id="rId9"/>
    <p:sldId id="283" r:id="rId10"/>
    <p:sldId id="301" r:id="rId11"/>
    <p:sldId id="293" r:id="rId12"/>
    <p:sldId id="302" r:id="rId13"/>
    <p:sldId id="294" r:id="rId14"/>
    <p:sldId id="303" r:id="rId15"/>
    <p:sldId id="297" r:id="rId16"/>
    <p:sldId id="304" r:id="rId17"/>
    <p:sldId id="295" r:id="rId18"/>
    <p:sldId id="305" r:id="rId19"/>
    <p:sldId id="279" r:id="rId20"/>
    <p:sldId id="277" r:id="rId21"/>
    <p:sldId id="278" r:id="rId22"/>
    <p:sldId id="288" r:id="rId23"/>
    <p:sldId id="285" r:id="rId24"/>
    <p:sldId id="289" r:id="rId25"/>
    <p:sldId id="290" r:id="rId26"/>
    <p:sldId id="291" r:id="rId27"/>
    <p:sldId id="264" r:id="rId28"/>
    <p:sldId id="292" r:id="rId29"/>
    <p:sldId id="265" r:id="rId30"/>
    <p:sldId id="306" r:id="rId31"/>
    <p:sldId id="308" r:id="rId32"/>
    <p:sldId id="257" r:id="rId33"/>
    <p:sldId id="309" r:id="rId34"/>
    <p:sldId id="310" r:id="rId35"/>
    <p:sldId id="311" r:id="rId36"/>
    <p:sldId id="276" r:id="rId37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ta" initials="R" lastIdx="1" clrIdx="0">
    <p:extLst>
      <p:ext uri="{19B8F6BF-5375-455C-9EA6-DF929625EA0E}">
        <p15:presenceInfo xmlns:p15="http://schemas.microsoft.com/office/powerpoint/2012/main" userId="Rena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794C1DEB-C58A-4BF7-942B-92E514DC6FFC}" type="datetimeFigureOut">
              <a:rPr lang="cs-CZ" smtClean="0"/>
              <a:t>22.03.2022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9D7A352A-18A4-4A4B-9775-92BE154F296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6836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A352A-18A4-4A4B-9775-92BE154F2962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1303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B7265-4EB6-4191-B29C-0C639C8564B5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803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10. 3. 2020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102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10. 3. 2020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098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10. 3. 2020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875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10. 3. 2020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657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10. 3. 2020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292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10. 3. 2020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22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10. 3. 2020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728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10. 3. 2020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182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10. 3. 2020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956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10. 3. 2020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919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10. 3. 2020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178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/>
              <a:t>10. 3. 2020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472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trestsko.cz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zif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eagric.cz/pr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60454"/>
            <a:ext cx="9144000" cy="2387600"/>
          </a:xfrm>
        </p:spPr>
        <p:txBody>
          <a:bodyPr/>
          <a:lstStyle/>
          <a:p>
            <a:r>
              <a:rPr lang="cs-CZ" dirty="0"/>
              <a:t>Seminář pro žadatele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834010"/>
            <a:ext cx="9144000" cy="2144123"/>
          </a:xfrm>
        </p:spPr>
        <p:txBody>
          <a:bodyPr>
            <a:normAutofit/>
          </a:bodyPr>
          <a:lstStyle/>
          <a:p>
            <a:r>
              <a:rPr lang="cs-CZ" dirty="0"/>
              <a:t>Operace 19. 2. 1 Podpora provádění operací v rámci strategie komunitně vedeného místního rozvoje</a:t>
            </a:r>
          </a:p>
          <a:p>
            <a:r>
              <a:rPr lang="cs-CZ" dirty="0"/>
              <a:t>Místní akční skupina Třešťsko, o.p.s.</a:t>
            </a:r>
          </a:p>
          <a:p>
            <a:pPr algn="r"/>
            <a:endParaRPr lang="cs-CZ" dirty="0"/>
          </a:p>
          <a:p>
            <a:pPr algn="r"/>
            <a:r>
              <a:rPr lang="cs-CZ" dirty="0"/>
              <a:t>15. 3. 2022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</a:t>
            </a:fld>
            <a:endParaRPr lang="cs-CZ" dirty="0"/>
          </a:p>
        </p:txBody>
      </p:sp>
      <p:pic>
        <p:nvPicPr>
          <p:cNvPr id="1026" name="Picture 2" descr="https://email.seznam.cz/imageresize/1366/662/GkO97GQyS-RU8Y5StGB5EytILw4HM-24OFH5RetrUiSQbsbq5Krz1kmcU2bVqN9yULRrft4?default=%2Fstatic%2Fwm%2Fimg%2Fdefault-imag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480538"/>
            <a:ext cx="653072" cy="65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87" y="4978134"/>
            <a:ext cx="8597583" cy="14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403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8B0C4-4655-41FD-8BCC-BAB2B97A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a) Veřejná prostranství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17C9DA-BCEF-4048-A341-5ED6BBA74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Přílohy:</a:t>
            </a:r>
          </a:p>
          <a:p>
            <a:pPr lvl="1"/>
            <a:r>
              <a:rPr lang="cs-CZ" dirty="0"/>
              <a:t>Prohlášení o realizaci projektu v souladu s plánem/programem rozvoje obce (strategického rozvojového dokumentu)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1F0484-AB02-4798-8640-666F82873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10</a:t>
            </a:fld>
            <a:endParaRPr lang="cs-CZ" dirty="0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F75180DE-58F8-4C27-9BF9-B0418882D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B14EB5C-633F-4659-BE8C-30F125E525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667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08124D-62F0-440A-A25E-79139313D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Fiche č. 126 Podpora obnovy venkova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8D385A-270A-453C-A613-6C4ECFB5D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5624"/>
            <a:ext cx="11534274" cy="45307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b) Mateřské a základní školy</a:t>
            </a:r>
          </a:p>
          <a:p>
            <a:r>
              <a:rPr lang="cs-CZ" dirty="0"/>
              <a:t>Oprávnění žadatelé</a:t>
            </a:r>
          </a:p>
          <a:p>
            <a:pPr lvl="1"/>
            <a:r>
              <a:rPr lang="cs-CZ" dirty="0"/>
              <a:t>Obec nebo svazek obcí,</a:t>
            </a:r>
          </a:p>
          <a:p>
            <a:r>
              <a:rPr lang="cs-CZ" dirty="0"/>
              <a:t>Výše dotace: </a:t>
            </a:r>
          </a:p>
          <a:p>
            <a:pPr lvl="1"/>
            <a:r>
              <a:rPr lang="cs-CZ" dirty="0"/>
              <a:t>80 % (2 režimy – nezakládá veřejnou podporu/de minimis)</a:t>
            </a:r>
          </a:p>
          <a:p>
            <a:r>
              <a:rPr lang="cs-CZ" dirty="0"/>
              <a:t>Dotaci lze poskytnout pouze na investiční výdaje typu:</a:t>
            </a:r>
          </a:p>
          <a:p>
            <a:pPr lvl="1"/>
            <a:r>
              <a:rPr lang="cs-CZ" sz="2000" dirty="0"/>
              <a:t>rekonstrukce/rozšíření mateřské/základní školy i jejího zázemí a doprovodného stravovacího a hygienického zařízení; venkovní mobiliář a herní prvky v případě mateřské školy </a:t>
            </a:r>
          </a:p>
          <a:p>
            <a:pPr lvl="1"/>
            <a:r>
              <a:rPr lang="cs-CZ" sz="2000" dirty="0"/>
              <a:t>pořízení technologií a dalšího vybavení mateřské/základní školy či doprovodného stravovacího zařízení</a:t>
            </a:r>
          </a:p>
          <a:p>
            <a:pPr lvl="1"/>
            <a:r>
              <a:rPr lang="cs-CZ" sz="2000" dirty="0"/>
              <a:t>úprava povrchů, výstavba odstavných ploch a parkovacích stání, výstavba přístupové cesty v areálu školy, oplocení; venkovní mobiliář a herní prvky v případě základní školy - maximálně 30% projektu</a:t>
            </a:r>
          </a:p>
          <a:p>
            <a:pPr lvl="1"/>
            <a:r>
              <a:rPr lang="cs-CZ" sz="2000" dirty="0"/>
              <a:t>nákup nemovitosti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7A619D0-77BA-46AA-B4B8-51499A68B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11</a:t>
            </a:fld>
            <a:endParaRPr lang="cs-CZ" dirty="0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556B8B62-818C-4870-848A-B9A15CF2C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B52AF1B-E1B7-49E3-A949-6E0A3D84E8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312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0775B1-3DCC-448B-9731-54D517605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b) Mateřské a základní školy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DFE9C0-2333-445E-B8E6-0C7F6E984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Přílohy</a:t>
            </a:r>
          </a:p>
          <a:p>
            <a:pPr lvl="1"/>
            <a:r>
              <a:rPr lang="cs-CZ" dirty="0"/>
              <a:t>Prohlášení o realizaci projektu v souladu s plánem/programem rozvoje obce (viz Příloha)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Informativní výpis ze školského rejstříku (nesmí být starší než 30 kalendářních dní před podáním Žádosti o dotaci na MAS)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DB7C5DE-E3DA-4027-B086-2822B96F3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12</a:t>
            </a:fld>
            <a:endParaRPr lang="cs-CZ" dirty="0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99796295-D7FB-47E4-81DD-879C22CC3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3A4DE1B-1659-46AD-9BA4-96B8024F2E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546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72CC4E-183B-4CD8-9631-A451F2103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Fiche č. 126 Podpora obnovy venkova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77E10A-B4B0-4682-ABC8-284AC5F98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90688"/>
            <a:ext cx="110490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c) Hasičské zbrojnice</a:t>
            </a:r>
          </a:p>
          <a:p>
            <a:r>
              <a:rPr lang="cs-CZ" dirty="0"/>
              <a:t>Oprávnění žadatelé</a:t>
            </a:r>
          </a:p>
          <a:p>
            <a:pPr lvl="1"/>
            <a:r>
              <a:rPr lang="cs-CZ" dirty="0"/>
              <a:t>Obec, svazek obcí s JPO V</a:t>
            </a:r>
          </a:p>
          <a:p>
            <a:r>
              <a:rPr lang="cs-CZ" dirty="0"/>
              <a:t>Výše dotace: </a:t>
            </a:r>
          </a:p>
          <a:p>
            <a:pPr lvl="1"/>
            <a:r>
              <a:rPr lang="cs-CZ" dirty="0"/>
              <a:t>80 %</a:t>
            </a:r>
          </a:p>
          <a:p>
            <a:r>
              <a:rPr lang="cs-CZ" dirty="0"/>
              <a:t>Dotaci lze poskytnout pouze na investiční výdaje typu:</a:t>
            </a:r>
          </a:p>
          <a:p>
            <a:pPr lvl="1"/>
            <a:r>
              <a:rPr lang="cs-CZ" sz="2000" dirty="0"/>
              <a:t>rekonstrukce/obnova/rozšíření hasičské zbrojnice i příslušného zázemí (šatny, umývárny, toalety)</a:t>
            </a:r>
          </a:p>
          <a:p>
            <a:pPr lvl="1"/>
            <a:r>
              <a:rPr lang="cs-CZ" sz="2000" dirty="0"/>
              <a:t>pořízení strojů, technologií a dalšího vybavení hasičské zbrojnice </a:t>
            </a:r>
          </a:p>
          <a:p>
            <a:pPr lvl="1"/>
            <a:r>
              <a:rPr lang="cs-CZ" sz="2000" dirty="0"/>
              <a:t>úprava povrchů, výstavba/úprava přístupové cesty - maximálně 30% projektu</a:t>
            </a:r>
          </a:p>
          <a:p>
            <a:pPr lvl="1"/>
            <a:r>
              <a:rPr lang="cs-CZ" sz="2000" dirty="0"/>
              <a:t>nákup nemovitosti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C3B0948-BB68-491B-9EAD-AC9BD10E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13</a:t>
            </a:fld>
            <a:endParaRPr lang="cs-CZ" dirty="0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0198A348-9BE0-424F-B903-F802D499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C6B9C1E-B970-45CE-9D00-02EDA6D72E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481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9ABC44-8750-42D6-9419-03F246FBB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c) Hasičské zbrojnice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50374C-B2D1-4CD0-8E64-013751DC2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Přílohy:</a:t>
            </a:r>
          </a:p>
          <a:p>
            <a:pPr lvl="1"/>
            <a:r>
              <a:rPr lang="cs-CZ" dirty="0"/>
              <a:t>Prohlášení o realizaci projektu v souladu s plánem/programem rozvoje obce (strategického rozvojového dokumentu) (viz Příloha),</a:t>
            </a:r>
          </a:p>
          <a:p>
            <a:pPr lvl="1"/>
            <a:r>
              <a:rPr lang="cs-CZ" dirty="0"/>
              <a:t>Doklad (např. čestné prohlášení obce), že prostory přímo souvisejí s výkonem služby sboru dobrovolných hasičů.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CC35E5-CDFE-4B78-A9B5-FBC38359A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14</a:t>
            </a:fld>
            <a:endParaRPr lang="cs-CZ" dirty="0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82A9E687-F4F6-417A-8484-2C682F5D1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40C280E-E6DC-4A42-A65A-7C70891AF3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21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0BBDE7-CD15-4BE4-8877-DEBC62AC9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95" y="300956"/>
            <a:ext cx="10515600" cy="1325563"/>
          </a:xfrm>
        </p:spPr>
        <p:txBody>
          <a:bodyPr/>
          <a:lstStyle/>
          <a:p>
            <a:r>
              <a:rPr lang="cs-CZ" dirty="0"/>
              <a:t>Fiche č. 126 Podpora obnovy venkova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F49805-227F-4BB1-83A0-970E07696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95" y="1459832"/>
            <a:ext cx="10936705" cy="47171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f) Kulturní a spolková zařízení včetně knihoven</a:t>
            </a:r>
          </a:p>
          <a:p>
            <a:r>
              <a:rPr lang="cs-CZ" dirty="0"/>
              <a:t>Oprávnění žadatelé</a:t>
            </a:r>
          </a:p>
          <a:p>
            <a:pPr lvl="1"/>
            <a:r>
              <a:rPr lang="cs-CZ" dirty="0"/>
              <a:t>Obec, svazek obcí,</a:t>
            </a:r>
          </a:p>
          <a:p>
            <a:pPr lvl="1"/>
            <a:r>
              <a:rPr lang="cs-CZ" dirty="0"/>
              <a:t>příspěvková organizace zřízená obcí nebo svazkem obcí, </a:t>
            </a:r>
          </a:p>
          <a:p>
            <a:pPr lvl="1"/>
            <a:r>
              <a:rPr lang="cs-CZ" dirty="0"/>
              <a:t>nestátní neziskové organizace (spolek, ústav, o.p.s.), </a:t>
            </a:r>
          </a:p>
          <a:p>
            <a:pPr lvl="1"/>
            <a:r>
              <a:rPr lang="cs-CZ" dirty="0"/>
              <a:t>registrované církve a náboženské společnosti a evidované (církevní) právnické osoby.</a:t>
            </a:r>
          </a:p>
          <a:p>
            <a:r>
              <a:rPr lang="cs-CZ" dirty="0"/>
              <a:t>Výše dotace: </a:t>
            </a:r>
          </a:p>
          <a:p>
            <a:pPr lvl="1"/>
            <a:r>
              <a:rPr lang="cs-CZ" dirty="0"/>
              <a:t>80 % (de minimis)</a:t>
            </a:r>
          </a:p>
          <a:p>
            <a:r>
              <a:rPr lang="cs-CZ" dirty="0"/>
              <a:t>Dotaci lze poskytnout pouze na investiční výdaje typu:</a:t>
            </a:r>
          </a:p>
          <a:p>
            <a:pPr lvl="1"/>
            <a:r>
              <a:rPr lang="cs-CZ" sz="2000" dirty="0"/>
              <a:t>rekonstrukce/obnova/rozšíření kulturního a spolkového zařízení i příslušného zázemí (šatny, umývárny, toalety) včetně obecních knihoven</a:t>
            </a:r>
          </a:p>
          <a:p>
            <a:pPr lvl="1"/>
            <a:r>
              <a:rPr lang="cs-CZ" sz="2000" dirty="0"/>
              <a:t>pořízení technologií a dalšího vybavení pro kulturní a spolkovou činnost včetně obecních knihoven</a:t>
            </a:r>
          </a:p>
          <a:p>
            <a:pPr lvl="1"/>
            <a:r>
              <a:rPr lang="cs-CZ" sz="2000" dirty="0"/>
              <a:t>úprava povrchů, výstavba odstavných ploch a parkovacích stání, oplocení, venkovní mobiliář, informační tabule, zabezpečovací prvky - maximálně 30% projektu </a:t>
            </a:r>
          </a:p>
          <a:p>
            <a:pPr lvl="1"/>
            <a:r>
              <a:rPr lang="cs-CZ" sz="2000" dirty="0"/>
              <a:t>nákup nemovitosti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02FE5A0-59F1-4E28-AFDE-CAC697744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15</a:t>
            </a:fld>
            <a:endParaRPr lang="cs-CZ" dirty="0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2A28E99A-8F74-4D7E-9B19-69732B5B4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6DEF38C-7D4D-483D-A541-92D1A3446C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665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D9F348-06E5-4677-937B-D560AA02B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f) Kulturní a spolková zařízení včetně knihoven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3A54D3-41FD-4267-BC32-46B53E83F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Přílohy:</a:t>
            </a:r>
          </a:p>
          <a:p>
            <a:pPr lvl="1"/>
            <a:r>
              <a:rPr lang="cs-CZ" dirty="0"/>
              <a:t>Prohlášení o realizaci projektu v souladu s plánem/programem rozvoje obce (strategického rozvojového dokumentu) (viz Příloha)</a:t>
            </a:r>
          </a:p>
          <a:p>
            <a:endParaRPr lang="cs-CZ" dirty="0"/>
          </a:p>
          <a:p>
            <a:r>
              <a:rPr lang="cs-CZ" dirty="0"/>
              <a:t>Další podmínky:</a:t>
            </a:r>
          </a:p>
          <a:p>
            <a:pPr lvl="1"/>
            <a:r>
              <a:rPr lang="cs-CZ" dirty="0"/>
              <a:t>V případě knihoven se jedná o knihovny zřízené podle §3 odst. 1 písm. c) zákona č. 257/2001 Sb. o knihovnách a podmínkách provozování veřejných knihovnických a informačních služeb, ve znění pozdějších předpisů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BD8D7A6-B64F-4BBA-8F3B-45B792CD1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16</a:t>
            </a:fld>
            <a:endParaRPr lang="cs-CZ" dirty="0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A7C99D28-1DD1-4431-8FBD-F271017A0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94F128A-8C00-4C8C-A37B-57BFC6DB3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72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F482D1-08CF-480F-816A-1C5F60D04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Fiche č. 126 Podpora obnovy venkova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49BD2E-1FCF-4C0B-8E43-221DA903E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h) Muzea a expozice pro obce</a:t>
            </a:r>
          </a:p>
          <a:p>
            <a:r>
              <a:rPr lang="cs-CZ" dirty="0"/>
              <a:t>Oprávnění žadatelé</a:t>
            </a:r>
          </a:p>
          <a:p>
            <a:pPr lvl="1"/>
            <a:r>
              <a:rPr lang="cs-CZ" dirty="0"/>
              <a:t>Obec, svazek obcí</a:t>
            </a:r>
          </a:p>
          <a:p>
            <a:pPr lvl="1"/>
            <a:r>
              <a:rPr lang="cs-CZ" dirty="0"/>
              <a:t>příspěvková organizace zřízená obcí nebo svazkem obcí</a:t>
            </a:r>
          </a:p>
          <a:p>
            <a:r>
              <a:rPr lang="cs-CZ" dirty="0"/>
              <a:t>Výše dotace: </a:t>
            </a:r>
          </a:p>
          <a:p>
            <a:pPr lvl="1"/>
            <a:r>
              <a:rPr lang="cs-CZ" dirty="0"/>
              <a:t>80 % (de minimis)</a:t>
            </a:r>
          </a:p>
          <a:p>
            <a:r>
              <a:rPr lang="cs-CZ" dirty="0"/>
              <a:t>Dotaci lze poskytnout pouze na investiční výdaje typu:</a:t>
            </a:r>
          </a:p>
          <a:p>
            <a:pPr lvl="1"/>
            <a:r>
              <a:rPr lang="cs-CZ" dirty="0"/>
              <a:t>rekonstrukce/obnova/rozšíření budov a ploch pro realizaci výstavních expozic a muzeí i příslušného zázemí (šatny, umývárny, toalety) </a:t>
            </a:r>
          </a:p>
          <a:p>
            <a:pPr lvl="1"/>
            <a:r>
              <a:rPr lang="cs-CZ" dirty="0"/>
              <a:t>pořízení technologií a dalšího vybavení pro realizaci výstavních expozic a muzeí, zejména výstavních vitrín, panelů, informačních tabulí, osvětlení, audiovizuální techniky, počítačové techniky – hardware, software, zabezpečovacího zařízení </a:t>
            </a:r>
          </a:p>
          <a:p>
            <a:pPr lvl="1"/>
            <a:r>
              <a:rPr lang="cs-CZ" dirty="0"/>
              <a:t>úprava povrchů, výstavba odstavných a parkovacích stání, oplocení, venkovní mobiliář, informační cedule - maximálně 30% projektu</a:t>
            </a:r>
          </a:p>
          <a:p>
            <a:pPr lvl="1"/>
            <a:r>
              <a:rPr lang="cs-CZ" dirty="0"/>
              <a:t>nákup nemovitosti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27C38C7-1322-45E0-88F4-B67E01AA3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17</a:t>
            </a:fld>
            <a:endParaRPr lang="cs-CZ" dirty="0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E1C2845D-9F3A-4606-A284-755086057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CBC0EF9-6F4D-43F2-82A6-4D74065444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50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3E9861-0E3D-4C40-BB8B-CE9A720A9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h) Muzea a expozice pro obce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2541A7-702C-4E8A-9026-7E56FB1D9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1751"/>
            <a:ext cx="10515600" cy="4351338"/>
          </a:xfrm>
        </p:spPr>
        <p:txBody>
          <a:bodyPr/>
          <a:lstStyle/>
          <a:p>
            <a:r>
              <a:rPr lang="cs-CZ" dirty="0"/>
              <a:t>Přílohy:</a:t>
            </a:r>
          </a:p>
          <a:p>
            <a:pPr lvl="1"/>
            <a:r>
              <a:rPr lang="cs-CZ" dirty="0"/>
              <a:t>Prohlášení o realizaci projektu v souladu s plánem/programem rozvoje obce (strategického rozvojového dokumentu) (viz Příloha)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ED835C3-C354-49E8-B288-BE6B6AFE1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18</a:t>
            </a:fld>
            <a:endParaRPr lang="cs-CZ" dirty="0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951AF751-3A3F-4F45-9ABA-6D942D142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21893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C701A4A-9102-4F3E-9811-53A1266702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5999594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991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B49C222-276F-4517-A912-58E309CF95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41" t="13333" r="15571" b="16086"/>
          <a:stretch/>
        </p:blipFill>
        <p:spPr>
          <a:xfrm>
            <a:off x="1628232" y="1393603"/>
            <a:ext cx="8825459" cy="484044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0A3BB02-6E0E-46EE-94D0-8D8FEBC76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www.mastrestsko.cz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7FD1E7B-4295-4C9B-BB73-7E2C5AEA8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19</a:t>
            </a:fld>
            <a:endParaRPr lang="cs-CZ" dirty="0"/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CF2B8794-36E1-4565-B87C-E7E905538C1A}"/>
              </a:ext>
            </a:extLst>
          </p:cNvPr>
          <p:cNvSpPr/>
          <p:nvPr/>
        </p:nvSpPr>
        <p:spPr>
          <a:xfrm>
            <a:off x="3764765" y="1474608"/>
            <a:ext cx="599768" cy="117003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A6364770-8C28-4FE2-8678-758982E951C8}"/>
              </a:ext>
            </a:extLst>
          </p:cNvPr>
          <p:cNvSpPr/>
          <p:nvPr/>
        </p:nvSpPr>
        <p:spPr>
          <a:xfrm>
            <a:off x="8528640" y="2693030"/>
            <a:ext cx="599768" cy="117003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0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8AFE2277-BC4E-4219-80E0-107C54204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D73A0B9-6B55-42AF-9D36-D8BEF6B773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31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údaje o výzvě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54727"/>
            <a:ext cx="10515600" cy="433647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Datum vyhlášení výzvy			9. 3. 2022</a:t>
            </a:r>
          </a:p>
          <a:p>
            <a:r>
              <a:rPr lang="cs-CZ" dirty="0"/>
              <a:t>Termín pro přijetí žádostí na MAS	25. 3. 2022 – 11. 4. 2022</a:t>
            </a:r>
          </a:p>
          <a:p>
            <a:r>
              <a:rPr lang="cs-CZ" dirty="0"/>
              <a:t>Finální termín registrace na RO SZIF	23. 8. 2022</a:t>
            </a:r>
          </a:p>
          <a:p>
            <a:endParaRPr lang="cs-CZ" dirty="0"/>
          </a:p>
          <a:p>
            <a:r>
              <a:rPr lang="cs-CZ" dirty="0"/>
              <a:t>Celková alokace na výzvu		4 101 882 Kč</a:t>
            </a:r>
          </a:p>
          <a:p>
            <a:r>
              <a:rPr lang="cs-CZ" dirty="0"/>
              <a:t>Počet vyhlášených fichí			3</a:t>
            </a:r>
          </a:p>
          <a:p>
            <a:endParaRPr lang="cs-CZ" dirty="0"/>
          </a:p>
          <a:p>
            <a:r>
              <a:rPr lang="cs-CZ" dirty="0"/>
              <a:t>Minimální způsobilé výdaje 		50 000 Kč</a:t>
            </a:r>
          </a:p>
          <a:p>
            <a:r>
              <a:rPr lang="cs-CZ" dirty="0"/>
              <a:t>Maximální způsobilé výdaje 		5 000 000 Kč (650 tis. F126)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</a:t>
            </a:fld>
            <a:endParaRPr lang="cs-CZ" dirty="0"/>
          </a:p>
        </p:txBody>
      </p:sp>
      <p:pic>
        <p:nvPicPr>
          <p:cNvPr id="9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BD68CF38-DB6C-4FF1-A582-332A3B741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47581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44FE109-6141-4E77-99A9-2E9213489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25" y="5862795"/>
            <a:ext cx="5856720" cy="96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B2BF9741-38A7-4AF7-BD90-154C7806F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7455E76-DF51-4A25-A033-FB97231573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817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F931FD-5D2D-487C-BFB5-6CCABD8CD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Portál Farmáře 1/2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F3212F-1484-4A18-BFEE-8E8B191DB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046"/>
            <a:ext cx="10515600" cy="4545304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Žádost o dotaci se generuje na </a:t>
            </a:r>
            <a:r>
              <a:rPr lang="cs-CZ" b="1" dirty="0"/>
              <a:t>Portálu Farmáře </a:t>
            </a:r>
            <a:r>
              <a:rPr lang="cs-CZ" dirty="0"/>
              <a:t>(PF)</a:t>
            </a:r>
          </a:p>
          <a:p>
            <a:r>
              <a:rPr lang="cs-CZ" dirty="0"/>
              <a:t>Přístup do PF lze získat osobně na podatelně </a:t>
            </a:r>
            <a:r>
              <a:rPr lang="cs-CZ" b="1" dirty="0"/>
              <a:t>RO SZIF, Centrále SZIF </a:t>
            </a:r>
            <a:r>
              <a:rPr lang="cs-CZ" dirty="0"/>
              <a:t>a nebo na pracovišti </a:t>
            </a:r>
            <a:r>
              <a:rPr lang="cs-CZ" b="1" dirty="0"/>
              <a:t>Oddělení příjmu žádostí a LPIS </a:t>
            </a:r>
            <a:r>
              <a:rPr lang="cs-CZ" dirty="0"/>
              <a:t>(Fritzova 4, Jihlava)</a:t>
            </a:r>
          </a:p>
          <a:p>
            <a:r>
              <a:rPr lang="cs-CZ" dirty="0"/>
              <a:t>Žádost přístup do PF lze také podat prostřednictvím </a:t>
            </a:r>
            <a:r>
              <a:rPr lang="cs-CZ" i="1" dirty="0"/>
              <a:t>datové schránky </a:t>
            </a:r>
            <a:r>
              <a:rPr lang="cs-CZ" dirty="0"/>
              <a:t>žadatele o dotaci nebo </a:t>
            </a:r>
            <a:r>
              <a:rPr lang="cs-CZ" i="1" dirty="0"/>
              <a:t>e-Podatelny</a:t>
            </a:r>
            <a:r>
              <a:rPr lang="cs-CZ" dirty="0"/>
              <a:t> s elektronickým podpisem </a:t>
            </a:r>
          </a:p>
          <a:p>
            <a:r>
              <a:rPr lang="cs-CZ" dirty="0"/>
              <a:t>Totožnost subjektu se prokazuje u FO bez IČ: OP, FO s IČ: OP + Živnostenským listem, PO: právní osvědčení, ze kterého je zřejmé, kdo je statutárním zástupcem společnosti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964E25-0EC6-41CB-9695-8D9FCF57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20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F5C74D6-A285-469F-9E05-84E87F20BF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76" t="17333" r="2018" b="33129"/>
          <a:stretch/>
        </p:blipFill>
        <p:spPr>
          <a:xfrm>
            <a:off x="6012684" y="365124"/>
            <a:ext cx="5519409" cy="2271544"/>
          </a:xfrm>
          <a:prstGeom prst="rect">
            <a:avLst/>
          </a:prstGeom>
        </p:spPr>
      </p:pic>
      <p:pic>
        <p:nvPicPr>
          <p:cNvPr id="8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ECE5B801-3DE3-401B-B42D-FEB6406C3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5127FC6-B0A8-4B49-B920-743CB8310A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856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507FC1-35F8-4936-B298-4DEDB34A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Portál Farmáře 2/2 - </a:t>
            </a:r>
            <a:r>
              <a:rPr lang="cs-CZ" b="1" dirty="0">
                <a:hlinkClick r:id="rId2"/>
              </a:rPr>
              <a:t>www.szif.cz</a:t>
            </a:r>
            <a:endParaRPr lang="cs-CZ" b="1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A21E944-9E41-43A4-9663-6A31501FF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21</a:t>
            </a:fld>
            <a:endParaRPr lang="cs-CZ" dirty="0"/>
          </a:p>
        </p:txBody>
      </p:sp>
      <p:sp>
        <p:nvSpPr>
          <p:cNvPr id="7" name="Šipka: doleva 6">
            <a:extLst>
              <a:ext uri="{FF2B5EF4-FFF2-40B4-BE49-F238E27FC236}">
                <a16:creationId xmlns:a16="http://schemas.microsoft.com/office/drawing/2014/main" id="{64F5E7C0-3B80-4EB8-857F-E95AE1BA57F7}"/>
              </a:ext>
            </a:extLst>
          </p:cNvPr>
          <p:cNvSpPr/>
          <p:nvPr/>
        </p:nvSpPr>
        <p:spPr>
          <a:xfrm>
            <a:off x="10515600" y="2031112"/>
            <a:ext cx="978408" cy="48463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273DE60C-8D63-40BB-9B5F-68222C960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897" t="12782" r="21255" b="23537"/>
          <a:stretch/>
        </p:blipFill>
        <p:spPr>
          <a:xfrm>
            <a:off x="1532709" y="1316627"/>
            <a:ext cx="8982891" cy="503972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8DFE9C7-1BF3-4F8F-A8A3-56BA27670A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425360" y="6025899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84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C5C2E94-3BB2-40D8-B79D-21CD352E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22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668D78F-F12E-4514-8790-DE83A19B29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77" t="19450" r="12477" b="4000"/>
          <a:stretch/>
        </p:blipFill>
        <p:spPr>
          <a:xfrm>
            <a:off x="572947" y="18339"/>
            <a:ext cx="11046106" cy="6338011"/>
          </a:xfrm>
          <a:prstGeom prst="rect">
            <a:avLst/>
          </a:prstGeom>
        </p:spPr>
      </p:pic>
      <p:pic>
        <p:nvPicPr>
          <p:cNvPr id="2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F3DE08F2-5153-4F38-8707-5548FBF93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70038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5F3E8F5-5574-4571-90E9-E58EEE604E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47739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383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547D537-81A4-4ED7-A960-899212A79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23</a:t>
            </a:fld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3688569-D6E6-4728-84A2-8661E8C969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19817" r="12632" b="4832"/>
          <a:stretch/>
        </p:blipFill>
        <p:spPr>
          <a:xfrm>
            <a:off x="286119" y="0"/>
            <a:ext cx="11259270" cy="6374220"/>
          </a:xfrm>
          <a:prstGeom prst="rect">
            <a:avLst/>
          </a:prstGeom>
        </p:spPr>
      </p:pic>
      <p:pic>
        <p:nvPicPr>
          <p:cNvPr id="3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EA778708-8458-4ED2-BD80-E109FDDDF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7A79462-048F-4443-BD7E-A525A02D82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721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263AF4F-C3A9-4B7E-9362-75318CF58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18" t="20342" r="12304" b="4582"/>
          <a:stretch/>
        </p:blipFill>
        <p:spPr>
          <a:xfrm>
            <a:off x="486656" y="136525"/>
            <a:ext cx="11218688" cy="6293506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E26DF4D-24B3-4B6A-936F-47158742C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24</a:t>
            </a:fld>
            <a:endParaRPr lang="cs-CZ" dirty="0"/>
          </a:p>
        </p:txBody>
      </p:sp>
      <p:pic>
        <p:nvPicPr>
          <p:cNvPr id="2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00AC5563-0165-4C15-B0E5-959CA2798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CC4E72F-A7E6-44CF-82B1-36426054C1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099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BDC043D-8182-4076-B460-D734EE733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25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EF38C6D-A6DB-496A-9DA6-74FCAD6A5B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18794" r="12894" b="4762"/>
          <a:stretch/>
        </p:blipFill>
        <p:spPr>
          <a:xfrm>
            <a:off x="410741" y="234470"/>
            <a:ext cx="11085054" cy="6389059"/>
          </a:xfrm>
          <a:prstGeom prst="rect">
            <a:avLst/>
          </a:prstGeom>
        </p:spPr>
      </p:pic>
      <p:pic>
        <p:nvPicPr>
          <p:cNvPr id="2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BB014123-6D5A-471A-97F9-C2E23F412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CF119C8-1271-4D08-884D-A2EFC09102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505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08F75B9-F7EC-45D4-972F-CCF1F60B2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26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A5335E5-1CD8-4A53-81BD-67C873BDDA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20445" r="12500" b="1990"/>
          <a:stretch/>
        </p:blipFill>
        <p:spPr>
          <a:xfrm>
            <a:off x="571710" y="136525"/>
            <a:ext cx="10782090" cy="6272331"/>
          </a:xfrm>
          <a:prstGeom prst="rect">
            <a:avLst/>
          </a:prstGeom>
        </p:spPr>
      </p:pic>
      <p:pic>
        <p:nvPicPr>
          <p:cNvPr id="2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E8D63875-AF19-4DF2-80A4-2CFA8C3AF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5E9803B-7ADF-4AE9-946F-CC062EAE3D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430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73514"/>
            <a:ext cx="10515600" cy="815853"/>
          </a:xfrm>
        </p:spPr>
        <p:txBody>
          <a:bodyPr/>
          <a:lstStyle/>
          <a:p>
            <a:r>
              <a:rPr lang="cs-CZ" dirty="0"/>
              <a:t>Postup administrace Žádosti o dotaci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27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8848" y="1068321"/>
            <a:ext cx="10718074" cy="4699574"/>
          </a:xfrm>
        </p:spPr>
        <p:txBody>
          <a:bodyPr>
            <a:noAutofit/>
          </a:bodyPr>
          <a:lstStyle/>
          <a:p>
            <a:r>
              <a:rPr lang="cs-CZ" sz="1850" dirty="0"/>
              <a:t>Žádost musí být vygenerována z účtu žadatele na Portálu Farmáře</a:t>
            </a:r>
          </a:p>
          <a:p>
            <a:r>
              <a:rPr lang="cs-CZ" sz="1850" dirty="0"/>
              <a:t>Žadatel předává kompletně vyplněný formulář Žádosti o dotaci včetně příloh na MAS </a:t>
            </a:r>
          </a:p>
          <a:p>
            <a:pPr lvl="1"/>
            <a:r>
              <a:rPr lang="cs-CZ" sz="1450" dirty="0"/>
              <a:t>v elektronické podobě ve formátu </a:t>
            </a:r>
            <a:r>
              <a:rPr lang="cs-CZ" sz="1450" dirty="0">
                <a:solidFill>
                  <a:srgbClr val="FF0000"/>
                </a:solidFill>
              </a:rPr>
              <a:t>PDF</a:t>
            </a:r>
            <a:r>
              <a:rPr lang="cs-CZ" sz="1450" dirty="0"/>
              <a:t> prostřednictvím Portálu Farmáře, a to v termínu stanoveném výzvou MAS </a:t>
            </a:r>
          </a:p>
          <a:p>
            <a:r>
              <a:rPr lang="cs-CZ" sz="1850" dirty="0"/>
              <a:t>Projektovou dokumentaci vzhledem k její velikosti lze předložit v listinné podobě</a:t>
            </a:r>
          </a:p>
          <a:p>
            <a:r>
              <a:rPr lang="cs-CZ" sz="1850" dirty="0"/>
              <a:t>Do 15 pracovních dní proběhne administrativní kontrola a kontrola přijatelnosti </a:t>
            </a:r>
          </a:p>
          <a:p>
            <a:pPr lvl="1"/>
            <a:r>
              <a:rPr lang="cs-CZ" sz="1450" dirty="0"/>
              <a:t>(možnost žadatele max. </a:t>
            </a:r>
            <a:r>
              <a:rPr lang="cs-CZ" sz="1450" dirty="0">
                <a:solidFill>
                  <a:srgbClr val="FF0000"/>
                </a:solidFill>
              </a:rPr>
              <a:t>2x</a:t>
            </a:r>
            <a:r>
              <a:rPr lang="cs-CZ" sz="1450" dirty="0"/>
              <a:t> vyzvat k nápravě)</a:t>
            </a:r>
          </a:p>
          <a:p>
            <a:r>
              <a:rPr lang="cs-CZ" sz="1850" dirty="0"/>
              <a:t>Věcné hodnocení VK do 35 pracovních dní od ukončení administrativní kontroly </a:t>
            </a:r>
          </a:p>
          <a:p>
            <a:pPr lvl="1"/>
            <a:r>
              <a:rPr lang="cs-CZ" sz="1450" dirty="0"/>
              <a:t>možnost veřejné obhajoby</a:t>
            </a:r>
          </a:p>
          <a:p>
            <a:r>
              <a:rPr lang="cs-CZ" sz="1850" dirty="0"/>
              <a:t>Schválení projektů Rozhodovacím orgánem </a:t>
            </a:r>
          </a:p>
          <a:p>
            <a:pPr lvl="1"/>
            <a:r>
              <a:rPr lang="cs-CZ" sz="1450" dirty="0"/>
              <a:t>vybrané žádosti jsou MAS elektronicky podepsány a předány žadateli min 3 pracovní dny před termínem registrace na RO SZIF </a:t>
            </a:r>
          </a:p>
          <a:p>
            <a:r>
              <a:rPr lang="cs-CZ" sz="1850" dirty="0"/>
              <a:t>Žadatel pošle podepsanou žádost přes Portál Farmáře na RO SZIF</a:t>
            </a:r>
          </a:p>
          <a:p>
            <a:pPr lvl="1"/>
            <a:r>
              <a:rPr lang="cs-CZ" sz="1450" dirty="0"/>
              <a:t>termín pro konečnou registraci na RO SZIF: 23. 8. 2022</a:t>
            </a:r>
          </a:p>
          <a:p>
            <a:r>
              <a:rPr lang="cs-CZ" sz="1850" dirty="0"/>
              <a:t>RO SZIF provede administrativní kontrolu a kontrolu přijatelnost předložené Žádosti o dotaci (v případě potřeby může vyzvat k doplnění) – pokud je realizován velký CM kontrola proběhne až po jeho doložení</a:t>
            </a:r>
          </a:p>
          <a:p>
            <a:r>
              <a:rPr lang="cs-CZ" sz="1850" dirty="0"/>
              <a:t>Dohoda se podepisuje osobně před pracovníkem RO SZIF (SZIF Brno), nebo poštou s ověřenými podpisy</a:t>
            </a:r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0F8995B1-B5A3-4914-AFA4-3FBEF124F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6CC89AE-BB8C-4993-A0C5-431B98EF53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685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F4BE98C-BE3C-4093-ADF8-FAD85010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z="1600" smtClean="0"/>
              <a:t>28</a:t>
            </a:fld>
            <a:endParaRPr lang="cs-CZ" sz="1600" dirty="0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107CA8DF-6B8E-495C-BCA6-7CB79ABBD6CF}"/>
              </a:ext>
            </a:extLst>
          </p:cNvPr>
          <p:cNvGrpSpPr/>
          <p:nvPr/>
        </p:nvGrpSpPr>
        <p:grpSpPr>
          <a:xfrm>
            <a:off x="115813" y="746620"/>
            <a:ext cx="2514280" cy="995094"/>
            <a:chOff x="63104" y="921547"/>
            <a:chExt cx="1589342" cy="592496"/>
          </a:xfrm>
        </p:grpSpPr>
        <p:sp>
          <p:nvSpPr>
            <p:cNvPr id="61" name="Šipka: dvojitá 60">
              <a:extLst>
                <a:ext uri="{FF2B5EF4-FFF2-40B4-BE49-F238E27FC236}">
                  <a16:creationId xmlns:a16="http://schemas.microsoft.com/office/drawing/2014/main" id="{FBE0F931-EB91-4165-8EAF-21BDCC6DE09E}"/>
                </a:ext>
              </a:extLst>
            </p:cNvPr>
            <p:cNvSpPr/>
            <p:nvPr/>
          </p:nvSpPr>
          <p:spPr>
            <a:xfrm>
              <a:off x="63104" y="921547"/>
              <a:ext cx="1589342" cy="592496"/>
            </a:xfrm>
            <a:prstGeom prst="chevron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Šipka: dvojitá 4">
              <a:extLst>
                <a:ext uri="{FF2B5EF4-FFF2-40B4-BE49-F238E27FC236}">
                  <a16:creationId xmlns:a16="http://schemas.microsoft.com/office/drawing/2014/main" id="{558C2724-F9D0-4680-AD29-F6530E92E39E}"/>
                </a:ext>
              </a:extLst>
            </p:cNvPr>
            <p:cNvSpPr txBox="1"/>
            <p:nvPr/>
          </p:nvSpPr>
          <p:spPr>
            <a:xfrm>
              <a:off x="503668" y="921547"/>
              <a:ext cx="996846" cy="5924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Vygenerování Žádosti o dotaci (ŽoD) na Portálu Farmáře (PF) </a:t>
              </a:r>
            </a:p>
          </p:txBody>
        </p:sp>
      </p:grp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571F303A-170A-4B22-8424-BEB5726BE1E3}"/>
              </a:ext>
            </a:extLst>
          </p:cNvPr>
          <p:cNvGrpSpPr/>
          <p:nvPr/>
        </p:nvGrpSpPr>
        <p:grpSpPr>
          <a:xfrm>
            <a:off x="2398418" y="746612"/>
            <a:ext cx="2496772" cy="995094"/>
            <a:chOff x="1664100" y="925474"/>
            <a:chExt cx="1981202" cy="574818"/>
          </a:xfrm>
        </p:grpSpPr>
        <p:sp>
          <p:nvSpPr>
            <p:cNvPr id="59" name="Šipka: dvojitá 58">
              <a:extLst>
                <a:ext uri="{FF2B5EF4-FFF2-40B4-BE49-F238E27FC236}">
                  <a16:creationId xmlns:a16="http://schemas.microsoft.com/office/drawing/2014/main" id="{828A525B-22BE-4979-8255-B0F8B0093220}"/>
                </a:ext>
              </a:extLst>
            </p:cNvPr>
            <p:cNvSpPr/>
            <p:nvPr/>
          </p:nvSpPr>
          <p:spPr>
            <a:xfrm>
              <a:off x="1664100" y="925474"/>
              <a:ext cx="1981202" cy="574818"/>
            </a:xfrm>
            <a:prstGeom prst="chevron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Šipka: dvojitá 6">
              <a:extLst>
                <a:ext uri="{FF2B5EF4-FFF2-40B4-BE49-F238E27FC236}">
                  <a16:creationId xmlns:a16="http://schemas.microsoft.com/office/drawing/2014/main" id="{D0FCB0BE-2D2D-4BBF-A6D5-7DB1D0541A7C}"/>
                </a:ext>
              </a:extLst>
            </p:cNvPr>
            <p:cNvSpPr txBox="1"/>
            <p:nvPr/>
          </p:nvSpPr>
          <p:spPr>
            <a:xfrm>
              <a:off x="1951509" y="925474"/>
              <a:ext cx="1406384" cy="574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dirty="0"/>
                <a:t>Podání ŽoD včetně příloh přes PF na MAS </a:t>
              </a:r>
            </a:p>
          </p:txBody>
        </p:sp>
      </p:grp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B8338811-5130-458C-8143-63C925A075E6}"/>
              </a:ext>
            </a:extLst>
          </p:cNvPr>
          <p:cNvGrpSpPr/>
          <p:nvPr/>
        </p:nvGrpSpPr>
        <p:grpSpPr>
          <a:xfrm>
            <a:off x="4663514" y="746620"/>
            <a:ext cx="2315684" cy="995094"/>
            <a:chOff x="3508355" y="2645634"/>
            <a:chExt cx="318492" cy="127397"/>
          </a:xfrm>
        </p:grpSpPr>
        <p:sp>
          <p:nvSpPr>
            <p:cNvPr id="57" name="Šipka: dvojitá 56">
              <a:extLst>
                <a:ext uri="{FF2B5EF4-FFF2-40B4-BE49-F238E27FC236}">
                  <a16:creationId xmlns:a16="http://schemas.microsoft.com/office/drawing/2014/main" id="{03D614E5-DB09-47AA-B25A-59EC442E0B19}"/>
                </a:ext>
              </a:extLst>
            </p:cNvPr>
            <p:cNvSpPr/>
            <p:nvPr/>
          </p:nvSpPr>
          <p:spPr>
            <a:xfrm>
              <a:off x="3508355" y="2645635"/>
              <a:ext cx="318492" cy="127396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Šipka: dvojitá 8">
              <a:extLst>
                <a:ext uri="{FF2B5EF4-FFF2-40B4-BE49-F238E27FC236}">
                  <a16:creationId xmlns:a16="http://schemas.microsoft.com/office/drawing/2014/main" id="{A3F59922-4855-4664-84CD-E71010498A7B}"/>
                </a:ext>
              </a:extLst>
            </p:cNvPr>
            <p:cNvSpPr txBox="1"/>
            <p:nvPr/>
          </p:nvSpPr>
          <p:spPr>
            <a:xfrm>
              <a:off x="3572053" y="2645634"/>
              <a:ext cx="214769" cy="127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dirty="0">
                  <a:solidFill>
                    <a:schemeClr val="tx1"/>
                  </a:solidFill>
                </a:rPr>
                <a:t>Administrativní kontrola ŽoD na MAS</a:t>
              </a:r>
            </a:p>
          </p:txBody>
        </p: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3010805-67D9-446F-AD15-04EEF9DC5E8C}"/>
              </a:ext>
            </a:extLst>
          </p:cNvPr>
          <p:cNvGrpSpPr/>
          <p:nvPr/>
        </p:nvGrpSpPr>
        <p:grpSpPr>
          <a:xfrm>
            <a:off x="6620503" y="742965"/>
            <a:ext cx="1918463" cy="991188"/>
            <a:chOff x="3797604" y="2645635"/>
            <a:chExt cx="318492" cy="127396"/>
          </a:xfrm>
        </p:grpSpPr>
        <p:sp>
          <p:nvSpPr>
            <p:cNvPr id="55" name="Šipka: dvojitá 54">
              <a:extLst>
                <a:ext uri="{FF2B5EF4-FFF2-40B4-BE49-F238E27FC236}">
                  <a16:creationId xmlns:a16="http://schemas.microsoft.com/office/drawing/2014/main" id="{4B4E9DF0-B32C-417D-A3FC-B683C5EC1E0B}"/>
                </a:ext>
              </a:extLst>
            </p:cNvPr>
            <p:cNvSpPr/>
            <p:nvPr/>
          </p:nvSpPr>
          <p:spPr>
            <a:xfrm>
              <a:off x="3797604" y="2645635"/>
              <a:ext cx="318492" cy="127396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56" name="Šipka: dvojitá 10">
              <a:extLst>
                <a:ext uri="{FF2B5EF4-FFF2-40B4-BE49-F238E27FC236}">
                  <a16:creationId xmlns:a16="http://schemas.microsoft.com/office/drawing/2014/main" id="{DDB5DEDB-DE1B-4201-B5D1-531570661010}"/>
                </a:ext>
              </a:extLst>
            </p:cNvPr>
            <p:cNvSpPr txBox="1"/>
            <p:nvPr/>
          </p:nvSpPr>
          <p:spPr>
            <a:xfrm>
              <a:off x="3861302" y="2645635"/>
              <a:ext cx="191096" cy="127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dirty="0">
                  <a:solidFill>
                    <a:schemeClr val="tx1"/>
                  </a:solidFill>
                </a:rPr>
                <a:t>Věcné hodnocení </a:t>
              </a:r>
            </a:p>
          </p:txBody>
        </p: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B2CC0E7C-B32D-4C71-926D-50E8E495792E}"/>
              </a:ext>
            </a:extLst>
          </p:cNvPr>
          <p:cNvGrpSpPr/>
          <p:nvPr/>
        </p:nvGrpSpPr>
        <p:grpSpPr>
          <a:xfrm>
            <a:off x="107000" y="1884956"/>
            <a:ext cx="2819935" cy="888941"/>
            <a:chOff x="4081641" y="2645635"/>
            <a:chExt cx="318492" cy="127396"/>
          </a:xfrm>
          <a:solidFill>
            <a:srgbClr val="FFC000"/>
          </a:solidFill>
        </p:grpSpPr>
        <p:sp>
          <p:nvSpPr>
            <p:cNvPr id="53" name="Šipka: dvojitá 52">
              <a:extLst>
                <a:ext uri="{FF2B5EF4-FFF2-40B4-BE49-F238E27FC236}">
                  <a16:creationId xmlns:a16="http://schemas.microsoft.com/office/drawing/2014/main" id="{2EE656E2-A9D2-4376-9F19-0ED9E82B4A04}"/>
                </a:ext>
              </a:extLst>
            </p:cNvPr>
            <p:cNvSpPr/>
            <p:nvPr/>
          </p:nvSpPr>
          <p:spPr>
            <a:xfrm>
              <a:off x="4081641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54" name="Šipka: dvojitá 12">
              <a:extLst>
                <a:ext uri="{FF2B5EF4-FFF2-40B4-BE49-F238E27FC236}">
                  <a16:creationId xmlns:a16="http://schemas.microsoft.com/office/drawing/2014/main" id="{50CF3A72-E8A0-40D0-A46B-81AEE5728754}"/>
                </a:ext>
              </a:extLst>
            </p:cNvPr>
            <p:cNvSpPr txBox="1"/>
            <p:nvPr/>
          </p:nvSpPr>
          <p:spPr>
            <a:xfrm>
              <a:off x="4145339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Schválení ŽoD</a:t>
              </a:r>
            </a:p>
          </p:txBody>
        </p:sp>
      </p:grp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EEC5A145-C60C-45B5-A029-31ADB1BEE092}"/>
              </a:ext>
            </a:extLst>
          </p:cNvPr>
          <p:cNvGrpSpPr/>
          <p:nvPr/>
        </p:nvGrpSpPr>
        <p:grpSpPr>
          <a:xfrm>
            <a:off x="9490926" y="736744"/>
            <a:ext cx="2361096" cy="995094"/>
            <a:chOff x="4368284" y="2645635"/>
            <a:chExt cx="318492" cy="127396"/>
          </a:xfrm>
        </p:grpSpPr>
        <p:sp>
          <p:nvSpPr>
            <p:cNvPr id="51" name="Šipka: dvojitá 50">
              <a:extLst>
                <a:ext uri="{FF2B5EF4-FFF2-40B4-BE49-F238E27FC236}">
                  <a16:creationId xmlns:a16="http://schemas.microsoft.com/office/drawing/2014/main" id="{E3F4EEB1-736D-46C8-BA3B-2CFCD184A199}"/>
                </a:ext>
              </a:extLst>
            </p:cNvPr>
            <p:cNvSpPr/>
            <p:nvPr/>
          </p:nvSpPr>
          <p:spPr>
            <a:xfrm>
              <a:off x="4368284" y="2645635"/>
              <a:ext cx="318492" cy="127396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52" name="Šipka: dvojitá 14">
              <a:extLst>
                <a:ext uri="{FF2B5EF4-FFF2-40B4-BE49-F238E27FC236}">
                  <a16:creationId xmlns:a16="http://schemas.microsoft.com/office/drawing/2014/main" id="{DAA2478A-97DD-4C83-B544-B9441FE90043}"/>
                </a:ext>
              </a:extLst>
            </p:cNvPr>
            <p:cNvSpPr txBox="1"/>
            <p:nvPr/>
          </p:nvSpPr>
          <p:spPr>
            <a:xfrm>
              <a:off x="4431982" y="2645635"/>
              <a:ext cx="191096" cy="127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Předání ŽoD žadateli</a:t>
              </a:r>
            </a:p>
          </p:txBody>
        </p:sp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E4E04536-D7FE-4CC0-87C5-4AAE00C50FFE}"/>
              </a:ext>
            </a:extLst>
          </p:cNvPr>
          <p:cNvGrpSpPr/>
          <p:nvPr/>
        </p:nvGrpSpPr>
        <p:grpSpPr>
          <a:xfrm>
            <a:off x="2926934" y="1884956"/>
            <a:ext cx="2819935" cy="888941"/>
            <a:chOff x="4654927" y="2645635"/>
            <a:chExt cx="318492" cy="127396"/>
          </a:xfrm>
          <a:solidFill>
            <a:srgbClr val="0070C0"/>
          </a:solidFill>
        </p:grpSpPr>
        <p:sp>
          <p:nvSpPr>
            <p:cNvPr id="49" name="Šipka: dvojitá 48">
              <a:extLst>
                <a:ext uri="{FF2B5EF4-FFF2-40B4-BE49-F238E27FC236}">
                  <a16:creationId xmlns:a16="http://schemas.microsoft.com/office/drawing/2014/main" id="{4D145616-ED01-4CB3-9A41-0EB0A8374DC1}"/>
                </a:ext>
              </a:extLst>
            </p:cNvPr>
            <p:cNvSpPr/>
            <p:nvPr/>
          </p:nvSpPr>
          <p:spPr>
            <a:xfrm>
              <a:off x="4654927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50" name="Šipka: dvojitá 16">
              <a:extLst>
                <a:ext uri="{FF2B5EF4-FFF2-40B4-BE49-F238E27FC236}">
                  <a16:creationId xmlns:a16="http://schemas.microsoft.com/office/drawing/2014/main" id="{E8B42F3F-AE8D-4889-A47D-A61ECFD485EF}"/>
                </a:ext>
              </a:extLst>
            </p:cNvPr>
            <p:cNvSpPr txBox="1"/>
            <p:nvPr/>
          </p:nvSpPr>
          <p:spPr>
            <a:xfrm>
              <a:off x="4718625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bg1"/>
                  </a:solidFill>
                </a:rPr>
                <a:t>Registrace ŽoD na RO SZIF</a:t>
              </a:r>
            </a:p>
          </p:txBody>
        </p: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D2328C7E-9E3C-4F2B-93E4-DCE43F28EFBC}"/>
              </a:ext>
            </a:extLst>
          </p:cNvPr>
          <p:cNvGrpSpPr/>
          <p:nvPr/>
        </p:nvGrpSpPr>
        <p:grpSpPr>
          <a:xfrm>
            <a:off x="5746065" y="1885667"/>
            <a:ext cx="5666723" cy="888941"/>
            <a:chOff x="4941570" y="2645635"/>
            <a:chExt cx="318492" cy="127396"/>
          </a:xfrm>
          <a:solidFill>
            <a:srgbClr val="0070C0"/>
          </a:solidFill>
        </p:grpSpPr>
        <p:sp>
          <p:nvSpPr>
            <p:cNvPr id="47" name="Šipka: dvojitá 46">
              <a:extLst>
                <a:ext uri="{FF2B5EF4-FFF2-40B4-BE49-F238E27FC236}">
                  <a16:creationId xmlns:a16="http://schemas.microsoft.com/office/drawing/2014/main" id="{703ACC64-6A74-4FC5-B6F9-1CB1F27AD315}"/>
                </a:ext>
              </a:extLst>
            </p:cNvPr>
            <p:cNvSpPr/>
            <p:nvPr/>
          </p:nvSpPr>
          <p:spPr>
            <a:xfrm>
              <a:off x="4941570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Šipka: dvojitá 18">
              <a:extLst>
                <a:ext uri="{FF2B5EF4-FFF2-40B4-BE49-F238E27FC236}">
                  <a16:creationId xmlns:a16="http://schemas.microsoft.com/office/drawing/2014/main" id="{3B0B82CC-59EF-4FFB-8601-B91C7873D664}"/>
                </a:ext>
              </a:extLst>
            </p:cNvPr>
            <p:cNvSpPr txBox="1"/>
            <p:nvPr/>
          </p:nvSpPr>
          <p:spPr>
            <a:xfrm>
              <a:off x="5005268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Předložení výběrového/zadávacího řízení včetně aktualizované ŽoD na MAS</a:t>
              </a:r>
            </a:p>
          </p:txBody>
        </p: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92CC8BE8-CD7E-48E3-89E8-C6F9B169E21B}"/>
              </a:ext>
            </a:extLst>
          </p:cNvPr>
          <p:cNvGrpSpPr/>
          <p:nvPr/>
        </p:nvGrpSpPr>
        <p:grpSpPr>
          <a:xfrm>
            <a:off x="107000" y="2961058"/>
            <a:ext cx="4976377" cy="888941"/>
            <a:chOff x="5228213" y="2645635"/>
            <a:chExt cx="318492" cy="127396"/>
          </a:xfrm>
          <a:solidFill>
            <a:srgbClr val="0070C0"/>
          </a:solidFill>
        </p:grpSpPr>
        <p:sp>
          <p:nvSpPr>
            <p:cNvPr id="45" name="Šipka: dvojitá 44">
              <a:extLst>
                <a:ext uri="{FF2B5EF4-FFF2-40B4-BE49-F238E27FC236}">
                  <a16:creationId xmlns:a16="http://schemas.microsoft.com/office/drawing/2014/main" id="{A3F1D8F6-FD33-4EDD-94DB-200D41F55619}"/>
                </a:ext>
              </a:extLst>
            </p:cNvPr>
            <p:cNvSpPr/>
            <p:nvPr/>
          </p:nvSpPr>
          <p:spPr>
            <a:xfrm>
              <a:off x="5228213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Šipka: dvojitá 20">
              <a:extLst>
                <a:ext uri="{FF2B5EF4-FFF2-40B4-BE49-F238E27FC236}">
                  <a16:creationId xmlns:a16="http://schemas.microsoft.com/office/drawing/2014/main" id="{CCB87A5B-3965-4528-BF5F-FE3DC35BD458}"/>
                </a:ext>
              </a:extLst>
            </p:cNvPr>
            <p:cNvSpPr txBox="1"/>
            <p:nvPr/>
          </p:nvSpPr>
          <p:spPr>
            <a:xfrm>
              <a:off x="5264308" y="2645635"/>
              <a:ext cx="246890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dirty="0"/>
                <a:t>D</a:t>
              </a:r>
              <a:r>
                <a:rPr lang="cs-CZ" sz="1600" kern="1200" dirty="0"/>
                <a:t>o 70. kalendářních dnů od zaregistrování ŽoD na SZIF předložení výběrového/zadávacího řízení včetně ŽoD na RO SZIF (platí i u cen. marketingu nad 500 tis. Kč)</a:t>
              </a:r>
            </a:p>
          </p:txBody>
        </p: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89B790C9-7775-43F0-86F9-E64A6EF10D23}"/>
              </a:ext>
            </a:extLst>
          </p:cNvPr>
          <p:cNvGrpSpPr/>
          <p:nvPr/>
        </p:nvGrpSpPr>
        <p:grpSpPr>
          <a:xfrm>
            <a:off x="5182885" y="2964714"/>
            <a:ext cx="2857267" cy="888941"/>
            <a:chOff x="5514856" y="2645635"/>
            <a:chExt cx="318492" cy="127396"/>
          </a:xfrm>
          <a:solidFill>
            <a:srgbClr val="FFC000"/>
          </a:solidFill>
        </p:grpSpPr>
        <p:sp>
          <p:nvSpPr>
            <p:cNvPr id="43" name="Šipka: dvojitá 42">
              <a:extLst>
                <a:ext uri="{FF2B5EF4-FFF2-40B4-BE49-F238E27FC236}">
                  <a16:creationId xmlns:a16="http://schemas.microsoft.com/office/drawing/2014/main" id="{C8FC6958-446F-4655-808C-D87351B223FB}"/>
                </a:ext>
              </a:extLst>
            </p:cNvPr>
            <p:cNvSpPr/>
            <p:nvPr/>
          </p:nvSpPr>
          <p:spPr>
            <a:xfrm>
              <a:off x="5514856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Šipka: dvojitá 22">
              <a:extLst>
                <a:ext uri="{FF2B5EF4-FFF2-40B4-BE49-F238E27FC236}">
                  <a16:creationId xmlns:a16="http://schemas.microsoft.com/office/drawing/2014/main" id="{CADDB25A-96ED-46C3-9DB0-64D43F5748E9}"/>
                </a:ext>
              </a:extLst>
            </p:cNvPr>
            <p:cNvSpPr txBox="1"/>
            <p:nvPr/>
          </p:nvSpPr>
          <p:spPr>
            <a:xfrm>
              <a:off x="5578554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Administrativní kontrola ŽoD na RO SZIF</a:t>
              </a:r>
            </a:p>
          </p:txBody>
        </p:sp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70D9BBEA-6A20-47E8-8EF4-F673DD799721}"/>
              </a:ext>
            </a:extLst>
          </p:cNvPr>
          <p:cNvGrpSpPr/>
          <p:nvPr/>
        </p:nvGrpSpPr>
        <p:grpSpPr>
          <a:xfrm>
            <a:off x="8015444" y="2961059"/>
            <a:ext cx="2819935" cy="888941"/>
            <a:chOff x="5801499" y="2645635"/>
            <a:chExt cx="318492" cy="127396"/>
          </a:xfrm>
          <a:solidFill>
            <a:srgbClr val="FFC000"/>
          </a:solidFill>
        </p:grpSpPr>
        <p:sp>
          <p:nvSpPr>
            <p:cNvPr id="41" name="Šipka: dvojitá 40">
              <a:extLst>
                <a:ext uri="{FF2B5EF4-FFF2-40B4-BE49-F238E27FC236}">
                  <a16:creationId xmlns:a16="http://schemas.microsoft.com/office/drawing/2014/main" id="{E4E5A409-1450-4625-B213-7BCD87F7B507}"/>
                </a:ext>
              </a:extLst>
            </p:cNvPr>
            <p:cNvSpPr/>
            <p:nvPr/>
          </p:nvSpPr>
          <p:spPr>
            <a:xfrm>
              <a:off x="5801499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Šipka: dvojitá 24">
              <a:extLst>
                <a:ext uri="{FF2B5EF4-FFF2-40B4-BE49-F238E27FC236}">
                  <a16:creationId xmlns:a16="http://schemas.microsoft.com/office/drawing/2014/main" id="{EB4A27FC-BC47-42D2-906B-F43AC4793C2C}"/>
                </a:ext>
              </a:extLst>
            </p:cNvPr>
            <p:cNvSpPr txBox="1"/>
            <p:nvPr/>
          </p:nvSpPr>
          <p:spPr>
            <a:xfrm>
              <a:off x="5865197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Vyzvání žadatele k podpisu Dohody</a:t>
              </a:r>
            </a:p>
          </p:txBody>
        </p:sp>
      </p:grp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AF0F9538-C0DE-44F6-A393-22B88FA974B5}"/>
              </a:ext>
            </a:extLst>
          </p:cNvPr>
          <p:cNvGrpSpPr/>
          <p:nvPr/>
        </p:nvGrpSpPr>
        <p:grpSpPr>
          <a:xfrm>
            <a:off x="115813" y="4058208"/>
            <a:ext cx="4234604" cy="888941"/>
            <a:chOff x="6088142" y="2645635"/>
            <a:chExt cx="318492" cy="127396"/>
          </a:xfrm>
          <a:solidFill>
            <a:srgbClr val="0070C0"/>
          </a:solidFill>
        </p:grpSpPr>
        <p:sp>
          <p:nvSpPr>
            <p:cNvPr id="39" name="Šipka: dvojitá 38">
              <a:extLst>
                <a:ext uri="{FF2B5EF4-FFF2-40B4-BE49-F238E27FC236}">
                  <a16:creationId xmlns:a16="http://schemas.microsoft.com/office/drawing/2014/main" id="{564AF245-BCB1-4793-8FA1-C772880880CD}"/>
                </a:ext>
              </a:extLst>
            </p:cNvPr>
            <p:cNvSpPr/>
            <p:nvPr/>
          </p:nvSpPr>
          <p:spPr>
            <a:xfrm>
              <a:off x="6088142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Šipka: dvojitá 26">
              <a:extLst>
                <a:ext uri="{FF2B5EF4-FFF2-40B4-BE49-F238E27FC236}">
                  <a16:creationId xmlns:a16="http://schemas.microsoft.com/office/drawing/2014/main" id="{AFB92AA5-D73C-48D5-9177-D2694D284B94}"/>
                </a:ext>
              </a:extLst>
            </p:cNvPr>
            <p:cNvSpPr txBox="1"/>
            <p:nvPr/>
          </p:nvSpPr>
          <p:spPr>
            <a:xfrm>
              <a:off x="6151840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 Realizace projektu, možnost změny v ŽoD prostřednictvím Hlášení o změnách</a:t>
              </a:r>
            </a:p>
          </p:txBody>
        </p: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9C0C20B0-C7D3-4818-8296-7E67BCFF5DA1}"/>
              </a:ext>
            </a:extLst>
          </p:cNvPr>
          <p:cNvGrpSpPr/>
          <p:nvPr/>
        </p:nvGrpSpPr>
        <p:grpSpPr>
          <a:xfrm>
            <a:off x="4350417" y="4067784"/>
            <a:ext cx="2221426" cy="888941"/>
            <a:chOff x="6374785" y="2645635"/>
            <a:chExt cx="318492" cy="127396"/>
          </a:xfrm>
          <a:solidFill>
            <a:srgbClr val="0070C0"/>
          </a:solidFill>
        </p:grpSpPr>
        <p:sp>
          <p:nvSpPr>
            <p:cNvPr id="37" name="Šipka: dvojitá 36">
              <a:extLst>
                <a:ext uri="{FF2B5EF4-FFF2-40B4-BE49-F238E27FC236}">
                  <a16:creationId xmlns:a16="http://schemas.microsoft.com/office/drawing/2014/main" id="{417E1BC7-3F77-4CD3-BFFA-505F359FCBCF}"/>
                </a:ext>
              </a:extLst>
            </p:cNvPr>
            <p:cNvSpPr/>
            <p:nvPr/>
          </p:nvSpPr>
          <p:spPr>
            <a:xfrm>
              <a:off x="6374785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Šipka: dvojitá 28">
              <a:extLst>
                <a:ext uri="{FF2B5EF4-FFF2-40B4-BE49-F238E27FC236}">
                  <a16:creationId xmlns:a16="http://schemas.microsoft.com/office/drawing/2014/main" id="{F3D38EC1-F09C-4B92-B785-56F26B8B7B4D}"/>
                </a:ext>
              </a:extLst>
            </p:cNvPr>
            <p:cNvSpPr txBox="1"/>
            <p:nvPr/>
          </p:nvSpPr>
          <p:spPr>
            <a:xfrm>
              <a:off x="6438483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Podání Žádosti o platbu (ŽoP) na MAS</a:t>
              </a:r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E3DF096B-7101-4CBD-B92C-87489B0D68A3}"/>
              </a:ext>
            </a:extLst>
          </p:cNvPr>
          <p:cNvGrpSpPr/>
          <p:nvPr/>
        </p:nvGrpSpPr>
        <p:grpSpPr>
          <a:xfrm>
            <a:off x="6516064" y="4077360"/>
            <a:ext cx="2566975" cy="888941"/>
            <a:chOff x="6661428" y="2645635"/>
            <a:chExt cx="318492" cy="127396"/>
          </a:xfrm>
        </p:grpSpPr>
        <p:sp>
          <p:nvSpPr>
            <p:cNvPr id="35" name="Šipka: dvojitá 34">
              <a:extLst>
                <a:ext uri="{FF2B5EF4-FFF2-40B4-BE49-F238E27FC236}">
                  <a16:creationId xmlns:a16="http://schemas.microsoft.com/office/drawing/2014/main" id="{724C1F29-8627-432F-B5AC-7D2C87F806DD}"/>
                </a:ext>
              </a:extLst>
            </p:cNvPr>
            <p:cNvSpPr/>
            <p:nvPr/>
          </p:nvSpPr>
          <p:spPr>
            <a:xfrm>
              <a:off x="6661428" y="2645635"/>
              <a:ext cx="318492" cy="127396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36" name="Šipka: dvojitá 30">
              <a:extLst>
                <a:ext uri="{FF2B5EF4-FFF2-40B4-BE49-F238E27FC236}">
                  <a16:creationId xmlns:a16="http://schemas.microsoft.com/office/drawing/2014/main" id="{B29F764D-8ABA-405D-BD32-290F4575A93E}"/>
                </a:ext>
              </a:extLst>
            </p:cNvPr>
            <p:cNvSpPr txBox="1"/>
            <p:nvPr/>
          </p:nvSpPr>
          <p:spPr>
            <a:xfrm>
              <a:off x="6725126" y="2645635"/>
              <a:ext cx="191096" cy="127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Administrativní kontrola ŽoP na MAS</a:t>
              </a:r>
            </a:p>
          </p:txBody>
        </p:sp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F274FC6A-7A0A-4809-9AE7-9028ABF26D4E}"/>
              </a:ext>
            </a:extLst>
          </p:cNvPr>
          <p:cNvGrpSpPr/>
          <p:nvPr/>
        </p:nvGrpSpPr>
        <p:grpSpPr>
          <a:xfrm>
            <a:off x="68577" y="5178166"/>
            <a:ext cx="3615293" cy="888941"/>
            <a:chOff x="6948070" y="2645635"/>
            <a:chExt cx="318492" cy="127396"/>
          </a:xfrm>
          <a:solidFill>
            <a:srgbClr val="FFC000"/>
          </a:solidFill>
        </p:grpSpPr>
        <p:sp>
          <p:nvSpPr>
            <p:cNvPr id="33" name="Šipka: dvojitá 32">
              <a:extLst>
                <a:ext uri="{FF2B5EF4-FFF2-40B4-BE49-F238E27FC236}">
                  <a16:creationId xmlns:a16="http://schemas.microsoft.com/office/drawing/2014/main" id="{7D794883-5ABC-4BB2-9128-9FBAE694EEC0}"/>
                </a:ext>
              </a:extLst>
            </p:cNvPr>
            <p:cNvSpPr/>
            <p:nvPr/>
          </p:nvSpPr>
          <p:spPr>
            <a:xfrm>
              <a:off x="6948070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Šipka: dvojitá 32">
              <a:extLst>
                <a:ext uri="{FF2B5EF4-FFF2-40B4-BE49-F238E27FC236}">
                  <a16:creationId xmlns:a16="http://schemas.microsoft.com/office/drawing/2014/main" id="{6153A8E2-5EB5-41AD-900A-829D29613F9F}"/>
                </a:ext>
              </a:extLst>
            </p:cNvPr>
            <p:cNvSpPr txBox="1"/>
            <p:nvPr/>
          </p:nvSpPr>
          <p:spPr>
            <a:xfrm>
              <a:off x="6997625" y="2645635"/>
              <a:ext cx="205239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Administrativní kontrola ŽoP na RO SZIF</a:t>
              </a:r>
            </a:p>
          </p:txBody>
        </p:sp>
      </p:grp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3A81541D-6244-49E2-AF0B-CFF84C5819D2}"/>
              </a:ext>
            </a:extLst>
          </p:cNvPr>
          <p:cNvGrpSpPr/>
          <p:nvPr/>
        </p:nvGrpSpPr>
        <p:grpSpPr>
          <a:xfrm>
            <a:off x="3681881" y="5178166"/>
            <a:ext cx="2819935" cy="888941"/>
            <a:chOff x="7234713" y="2645635"/>
            <a:chExt cx="318492" cy="127396"/>
          </a:xfrm>
          <a:solidFill>
            <a:srgbClr val="FFC000"/>
          </a:solidFill>
        </p:grpSpPr>
        <p:sp>
          <p:nvSpPr>
            <p:cNvPr id="31" name="Šipka: dvojitá 30">
              <a:extLst>
                <a:ext uri="{FF2B5EF4-FFF2-40B4-BE49-F238E27FC236}">
                  <a16:creationId xmlns:a16="http://schemas.microsoft.com/office/drawing/2014/main" id="{6DFE13DF-69F1-4683-B071-8CA1AED73E2B}"/>
                </a:ext>
              </a:extLst>
            </p:cNvPr>
            <p:cNvSpPr/>
            <p:nvPr/>
          </p:nvSpPr>
          <p:spPr>
            <a:xfrm>
              <a:off x="7234713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32" name="Šipka: dvojitá 34">
              <a:extLst>
                <a:ext uri="{FF2B5EF4-FFF2-40B4-BE49-F238E27FC236}">
                  <a16:creationId xmlns:a16="http://schemas.microsoft.com/office/drawing/2014/main" id="{8D6BFD72-3514-4AA2-A14D-DC209CEECA2A}"/>
                </a:ext>
              </a:extLst>
            </p:cNvPr>
            <p:cNvSpPr txBox="1"/>
            <p:nvPr/>
          </p:nvSpPr>
          <p:spPr>
            <a:xfrm>
              <a:off x="7298411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Kontrola realizace projektu na místě žadatele</a:t>
              </a:r>
            </a:p>
          </p:txBody>
        </p: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884929C1-419E-484B-880C-594D67C18240}"/>
              </a:ext>
            </a:extLst>
          </p:cNvPr>
          <p:cNvGrpSpPr/>
          <p:nvPr/>
        </p:nvGrpSpPr>
        <p:grpSpPr>
          <a:xfrm>
            <a:off x="6516064" y="5178608"/>
            <a:ext cx="2006254" cy="888941"/>
            <a:chOff x="7521356" y="2645635"/>
            <a:chExt cx="318492" cy="127396"/>
          </a:xfrm>
          <a:solidFill>
            <a:srgbClr val="FFC000"/>
          </a:solidFill>
        </p:grpSpPr>
        <p:sp>
          <p:nvSpPr>
            <p:cNvPr id="29" name="Šipka: dvojitá 28">
              <a:extLst>
                <a:ext uri="{FF2B5EF4-FFF2-40B4-BE49-F238E27FC236}">
                  <a16:creationId xmlns:a16="http://schemas.microsoft.com/office/drawing/2014/main" id="{E0A074BF-C93A-4F04-A684-2F95C7B21A0D}"/>
                </a:ext>
              </a:extLst>
            </p:cNvPr>
            <p:cNvSpPr/>
            <p:nvPr/>
          </p:nvSpPr>
          <p:spPr>
            <a:xfrm>
              <a:off x="7521356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30" name="Šipka: dvojitá 36">
              <a:extLst>
                <a:ext uri="{FF2B5EF4-FFF2-40B4-BE49-F238E27FC236}">
                  <a16:creationId xmlns:a16="http://schemas.microsoft.com/office/drawing/2014/main" id="{DDFB3081-CEA0-4833-A1D2-8FF09ED538BB}"/>
                </a:ext>
              </a:extLst>
            </p:cNvPr>
            <p:cNvSpPr txBox="1"/>
            <p:nvPr/>
          </p:nvSpPr>
          <p:spPr>
            <a:xfrm>
              <a:off x="7585054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Proplacení dotace</a:t>
              </a:r>
            </a:p>
          </p:txBody>
        </p:sp>
      </p:grp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56D47834-B413-4972-A3CF-F7DD523C1BF2}"/>
              </a:ext>
            </a:extLst>
          </p:cNvPr>
          <p:cNvGrpSpPr/>
          <p:nvPr/>
        </p:nvGrpSpPr>
        <p:grpSpPr>
          <a:xfrm>
            <a:off x="8536566" y="5178166"/>
            <a:ext cx="3167979" cy="888941"/>
            <a:chOff x="7807999" y="2645635"/>
            <a:chExt cx="318492" cy="127396"/>
          </a:xfrm>
          <a:solidFill>
            <a:srgbClr val="0070C0"/>
          </a:solidFill>
        </p:grpSpPr>
        <p:sp>
          <p:nvSpPr>
            <p:cNvPr id="27" name="Šipka: dvojitá 26">
              <a:extLst>
                <a:ext uri="{FF2B5EF4-FFF2-40B4-BE49-F238E27FC236}">
                  <a16:creationId xmlns:a16="http://schemas.microsoft.com/office/drawing/2014/main" id="{5E39F7BC-FA46-428B-B22A-849A8B2D2481}"/>
                </a:ext>
              </a:extLst>
            </p:cNvPr>
            <p:cNvSpPr/>
            <p:nvPr/>
          </p:nvSpPr>
          <p:spPr>
            <a:xfrm>
              <a:off x="7807999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Šipka: dvojitá 38">
              <a:extLst>
                <a:ext uri="{FF2B5EF4-FFF2-40B4-BE49-F238E27FC236}">
                  <a16:creationId xmlns:a16="http://schemas.microsoft.com/office/drawing/2014/main" id="{B8706014-3F30-4F23-8A2F-D5DD3D977CBE}"/>
                </a:ext>
              </a:extLst>
            </p:cNvPr>
            <p:cNvSpPr txBox="1"/>
            <p:nvPr/>
          </p:nvSpPr>
          <p:spPr>
            <a:xfrm>
              <a:off x="7871697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Zprávy o udržitelnosti projektu po proplacení projektu k 31. 7. po dobu 5 let</a:t>
              </a:r>
            </a:p>
          </p:txBody>
        </p:sp>
      </p:grpSp>
      <p:grpSp>
        <p:nvGrpSpPr>
          <p:cNvPr id="64" name="Skupina 63">
            <a:extLst>
              <a:ext uri="{FF2B5EF4-FFF2-40B4-BE49-F238E27FC236}">
                <a16:creationId xmlns:a16="http://schemas.microsoft.com/office/drawing/2014/main" id="{9DAB7CC8-2C49-44A9-8513-B4BF0DF9684C}"/>
              </a:ext>
            </a:extLst>
          </p:cNvPr>
          <p:cNvGrpSpPr/>
          <p:nvPr/>
        </p:nvGrpSpPr>
        <p:grpSpPr>
          <a:xfrm>
            <a:off x="9083039" y="4077360"/>
            <a:ext cx="2621506" cy="888941"/>
            <a:chOff x="6948070" y="2645635"/>
            <a:chExt cx="318492" cy="127396"/>
          </a:xfrm>
          <a:solidFill>
            <a:srgbClr val="0070C0"/>
          </a:solidFill>
        </p:grpSpPr>
        <p:sp>
          <p:nvSpPr>
            <p:cNvPr id="65" name="Šipka: dvojitá 64">
              <a:extLst>
                <a:ext uri="{FF2B5EF4-FFF2-40B4-BE49-F238E27FC236}">
                  <a16:creationId xmlns:a16="http://schemas.microsoft.com/office/drawing/2014/main" id="{8882EC07-245F-4A26-ABC5-7BAB7369D51C}"/>
                </a:ext>
              </a:extLst>
            </p:cNvPr>
            <p:cNvSpPr/>
            <p:nvPr/>
          </p:nvSpPr>
          <p:spPr>
            <a:xfrm>
              <a:off x="6948070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Šipka: dvojitá 32">
              <a:extLst>
                <a:ext uri="{FF2B5EF4-FFF2-40B4-BE49-F238E27FC236}">
                  <a16:creationId xmlns:a16="http://schemas.microsoft.com/office/drawing/2014/main" id="{F70B2A6D-3ED1-487F-B65D-B9C59063F81A}"/>
                </a:ext>
              </a:extLst>
            </p:cNvPr>
            <p:cNvSpPr txBox="1"/>
            <p:nvPr/>
          </p:nvSpPr>
          <p:spPr>
            <a:xfrm>
              <a:off x="6997625" y="2645635"/>
              <a:ext cx="205239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Registrace ŽoP na RO SZIF</a:t>
              </a:r>
            </a:p>
          </p:txBody>
        </p:sp>
      </p:grpSp>
      <p:grpSp>
        <p:nvGrpSpPr>
          <p:cNvPr id="63" name="Skupina 62">
            <a:extLst>
              <a:ext uri="{FF2B5EF4-FFF2-40B4-BE49-F238E27FC236}">
                <a16:creationId xmlns:a16="http://schemas.microsoft.com/office/drawing/2014/main" id="{6C8FA3B7-D9E8-4C04-8FF6-6FF6C645876F}"/>
              </a:ext>
            </a:extLst>
          </p:cNvPr>
          <p:cNvGrpSpPr/>
          <p:nvPr/>
        </p:nvGrpSpPr>
        <p:grpSpPr>
          <a:xfrm>
            <a:off x="8220402" y="746612"/>
            <a:ext cx="1561537" cy="991188"/>
            <a:chOff x="3797604" y="2645635"/>
            <a:chExt cx="318492" cy="127396"/>
          </a:xfrm>
        </p:grpSpPr>
        <p:sp>
          <p:nvSpPr>
            <p:cNvPr id="67" name="Šipka: dvojitá 66">
              <a:extLst>
                <a:ext uri="{FF2B5EF4-FFF2-40B4-BE49-F238E27FC236}">
                  <a16:creationId xmlns:a16="http://schemas.microsoft.com/office/drawing/2014/main" id="{5C519D7D-2453-4CBB-8243-A6C28E199D38}"/>
                </a:ext>
              </a:extLst>
            </p:cNvPr>
            <p:cNvSpPr/>
            <p:nvPr/>
          </p:nvSpPr>
          <p:spPr>
            <a:xfrm>
              <a:off x="3797604" y="2645635"/>
              <a:ext cx="318492" cy="127396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68" name="Šipka: dvojitá 10">
              <a:extLst>
                <a:ext uri="{FF2B5EF4-FFF2-40B4-BE49-F238E27FC236}">
                  <a16:creationId xmlns:a16="http://schemas.microsoft.com/office/drawing/2014/main" id="{1E6014EF-64B5-4D73-97D9-CA206F07CC90}"/>
                </a:ext>
              </a:extLst>
            </p:cNvPr>
            <p:cNvSpPr txBox="1"/>
            <p:nvPr/>
          </p:nvSpPr>
          <p:spPr>
            <a:xfrm>
              <a:off x="3861302" y="2645635"/>
              <a:ext cx="191096" cy="127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dirty="0">
                  <a:solidFill>
                    <a:schemeClr val="tx1"/>
                  </a:solidFill>
                </a:rPr>
                <a:t>Jednání RO</a:t>
              </a:r>
            </a:p>
          </p:txBody>
        </p:sp>
      </p:grpSp>
      <p:pic>
        <p:nvPicPr>
          <p:cNvPr id="72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D278B64C-1D65-42A6-AC4A-4576161BC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Obrázek 72">
            <a:extLst>
              <a:ext uri="{FF2B5EF4-FFF2-40B4-BE49-F238E27FC236}">
                <a16:creationId xmlns:a16="http://schemas.microsoft.com/office/drawing/2014/main" id="{173213F8-1D98-4F7F-BE89-C7A3955B46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313438" y="613670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103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/>
              <a:t>Povinnosti žadatele/příjemce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243075"/>
            <a:ext cx="10631905" cy="5332289"/>
          </a:xfrm>
        </p:spPr>
        <p:txBody>
          <a:bodyPr>
            <a:noAutofit/>
          </a:bodyPr>
          <a:lstStyle/>
          <a:p>
            <a:r>
              <a:rPr lang="cs-CZ" sz="2600" dirty="0"/>
              <a:t>Žadatel zabezpečuje financování realizace projektu nejprve z vlastních zdrojů</a:t>
            </a:r>
          </a:p>
          <a:p>
            <a:r>
              <a:rPr lang="cs-CZ" sz="2600" dirty="0"/>
              <a:t>O poskytnutí dotace rozhoduje SZIF.  Nárok na proplacení dotace vzniká příjemci podpisem Dohody</a:t>
            </a:r>
          </a:p>
          <a:p>
            <a:r>
              <a:rPr lang="cs-CZ" sz="2600" dirty="0">
                <a:solidFill>
                  <a:srgbClr val="FF0000"/>
                </a:solidFill>
              </a:rPr>
              <a:t>Za plnění podmínek stanovených Pravidly zodpovídá výhradně žadatel/příjemce dotace</a:t>
            </a:r>
          </a:p>
          <a:p>
            <a:r>
              <a:rPr lang="cs-CZ" sz="2600" dirty="0"/>
              <a:t>Splnění definice vhodného žadatele/příjemce od data podání Žádosti o dotaci na MAS do konce lhůty vázanosti projektu na účel (tj. 5 let od data převedení dotace na účet příjemce dotace – s výjimkou velikosti podniku)</a:t>
            </a:r>
          </a:p>
          <a:p>
            <a:r>
              <a:rPr lang="cs-CZ" sz="2600" dirty="0"/>
              <a:t>Souběh dotací (výjimka na vlastní spolufinancování či úvěr od Podpůrného a garančního rolnického a lesnického fondu)</a:t>
            </a:r>
          </a:p>
          <a:p>
            <a:r>
              <a:rPr lang="cs-CZ" sz="2600" dirty="0"/>
              <a:t>Realizace projektu do 24 měsíců od podpisu Dohody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29</a:t>
            </a:fld>
            <a:endParaRPr lang="cs-CZ" dirty="0"/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56EBF3B2-0F9D-4DFB-A119-F93C34436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AC13FEB-0A7D-4DF9-8AEE-016888802D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6245925" y="136525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590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vyhlášených fichí a finanční alokace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82792"/>
            <a:ext cx="10515600" cy="4351338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F121 – Podpora nezemědělský aktivit místních podnikatelů</a:t>
            </a:r>
          </a:p>
          <a:p>
            <a:pPr lvl="1"/>
            <a:r>
              <a:rPr lang="cs-CZ" dirty="0"/>
              <a:t>Alokace 1 350 745 Kč, Výše dotace 45%</a:t>
            </a:r>
          </a:p>
          <a:p>
            <a:endParaRPr lang="cs-CZ" dirty="0"/>
          </a:p>
          <a:p>
            <a:r>
              <a:rPr lang="cs-CZ" dirty="0"/>
              <a:t>F122 – Podpora místních zemědělců</a:t>
            </a:r>
          </a:p>
          <a:p>
            <a:pPr lvl="1"/>
            <a:r>
              <a:rPr lang="cs-CZ" dirty="0"/>
              <a:t>Alokace 1 000 000 Kč, výše dotace 50 % + 10 % MZZ + 10 % ANC oblasti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F126 – Podpora obnovy venkova</a:t>
            </a:r>
          </a:p>
          <a:p>
            <a:pPr lvl="1"/>
            <a:r>
              <a:rPr lang="cs-CZ" dirty="0"/>
              <a:t>Alokace 1 751 137 Kč, výše dotace 80 %, max. způsobilé výdaje 650 000 Kč</a:t>
            </a:r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3</a:t>
            </a:fld>
            <a:endParaRPr lang="cs-CZ" dirty="0"/>
          </a:p>
        </p:txBody>
      </p:sp>
      <p:pic>
        <p:nvPicPr>
          <p:cNvPr id="9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C7E026A2-6DDF-4B1C-8B63-FB45EB262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CDB6AEC-D209-4A18-B58A-4C90080F09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948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8366E4-7137-4824-8A44-35E91F8B8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žadatele/příjemce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DD44CE-89DD-4BAB-9EED-A5625EF09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Uspořádání právních vztahů k nemovitostem: vlastnictví, spoluvlastnictví, nájem, pacht, věcné břemeno, výpůjčka</a:t>
            </a:r>
          </a:p>
          <a:p>
            <a:r>
              <a:rPr lang="cs-CZ" dirty="0"/>
              <a:t>Splatné veškeré závazky vůči finančnímu úřadu, žadatel nesmí být v likvidaci</a:t>
            </a:r>
          </a:p>
          <a:p>
            <a:r>
              <a:rPr lang="cs-CZ" dirty="0"/>
              <a:t>Předmět projektu je provozován výhradně žadatelem</a:t>
            </a:r>
          </a:p>
          <a:p>
            <a:r>
              <a:rPr lang="cs-CZ" dirty="0"/>
              <a:t>Provozovatelem musí být žadatel/musí mít předmět dotace ve vlastnictví</a:t>
            </a:r>
          </a:p>
          <a:p>
            <a:r>
              <a:rPr lang="cs-CZ" dirty="0"/>
              <a:t>Archivace 10 let od proplacení</a:t>
            </a:r>
          </a:p>
          <a:p>
            <a:r>
              <a:rPr lang="cs-CZ" dirty="0"/>
              <a:t>Hotovostní platby – max. 100 000 Kč/projekt</a:t>
            </a:r>
          </a:p>
          <a:p>
            <a:r>
              <a:rPr lang="cs-CZ" dirty="0">
                <a:solidFill>
                  <a:srgbClr val="FF0000"/>
                </a:solidFill>
              </a:rPr>
              <a:t>Způsobilost výdajů – od data podání Žádosti o dotaci na MAS x motivační účinek</a:t>
            </a:r>
          </a:p>
          <a:p>
            <a:r>
              <a:rPr lang="cs-CZ" dirty="0"/>
              <a:t>Pokud se zavázal k vytvoření pracovních míst, pak nejpozději 6 měsíců od převedení platby na účet</a:t>
            </a:r>
          </a:p>
          <a:p>
            <a:r>
              <a:rPr lang="cs-CZ" dirty="0"/>
              <a:t>Cenový marketing – do 500 tis. / nad 500 tis. Není možná změna.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A4ECD7E-8AD2-49E3-B3C2-5E416F32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30</a:t>
            </a:fld>
            <a:endParaRPr lang="cs-CZ" dirty="0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C2099E29-45FB-43B4-9085-97860FF6A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D2C67D9-9F53-4F76-B928-EA7BAB84E6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227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Zakázky PRV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CBCAA6-02E7-4B8F-AA0B-E6D692C9C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31</a:t>
            </a:fld>
            <a:endParaRPr lang="cs-CZ" dirty="0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5E19C415-385D-469B-8B11-FB1530D57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BE2EC5E-4914-4748-8819-A8D4D86493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4890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zakázek dle přepokládané hodnoty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Do 20 000 Kč bez DPH (v součtu pak do 100 000 Kč za projekt)</a:t>
            </a:r>
          </a:p>
          <a:p>
            <a:r>
              <a:rPr lang="cs-CZ" dirty="0"/>
              <a:t>Do 500 000 Kč bez DPH – malý cenový marketing</a:t>
            </a:r>
          </a:p>
          <a:p>
            <a:r>
              <a:rPr lang="cs-CZ" dirty="0"/>
              <a:t>Do 2 000 000 Kč/6 000 000 Kč – velký cenový marketing</a:t>
            </a:r>
          </a:p>
          <a:p>
            <a:r>
              <a:rPr lang="cs-CZ" dirty="0"/>
              <a:t>Nad 2 000 000 Kč/6 000 000 Kč / dle zákona o zadávání veřejných zakázek (ZZVZ)</a:t>
            </a:r>
          </a:p>
          <a:p>
            <a:endParaRPr lang="cs-CZ" dirty="0"/>
          </a:p>
          <a:p>
            <a:r>
              <a:rPr lang="cs-CZ" dirty="0"/>
              <a:t>Minimálně 3 nabídky (s výjimkou do 20 000 Kč) x zadání v otevřené výzvě (lhůta min. 10 dní)</a:t>
            </a:r>
          </a:p>
          <a:p>
            <a:r>
              <a:rPr lang="cs-CZ" dirty="0"/>
              <a:t>Písemná smlouva/objednávka (do 500 000 Kč)</a:t>
            </a:r>
          </a:p>
          <a:p>
            <a:r>
              <a:rPr lang="cs-CZ" dirty="0"/>
              <a:t>Dokumenty uchovat minimálně 10 let od proplacení projektu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9E42A8-CDC2-48DE-A0CD-6F829D14F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32</a:t>
            </a:fld>
            <a:endParaRPr lang="cs-CZ" dirty="0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48E04D7E-189C-40BE-82AC-C4DBAFE4C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2F62028-2C09-4855-8C1C-DDA6436195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186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Cenový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Tabulka s uvedením min 3 dodavatelů / automatický průzkum trhu prostřednictvím Elektronického tržiště</a:t>
            </a:r>
          </a:p>
          <a:p>
            <a:r>
              <a:rPr lang="cs-CZ" dirty="0"/>
              <a:t>Zadáno nejnižší nabídce</a:t>
            </a:r>
          </a:p>
          <a:p>
            <a:r>
              <a:rPr lang="cs-CZ" dirty="0"/>
              <a:t>Podloženo nabídkou dodavatele či sjetinou z webu</a:t>
            </a:r>
          </a:p>
          <a:p>
            <a:r>
              <a:rPr lang="cs-CZ" dirty="0"/>
              <a:t>Malý cenový marketing</a:t>
            </a:r>
          </a:p>
          <a:p>
            <a:pPr lvl="1"/>
            <a:r>
              <a:rPr lang="cs-CZ" dirty="0"/>
              <a:t>dokládá se jako součást Žádosti o platbu</a:t>
            </a:r>
          </a:p>
          <a:p>
            <a:r>
              <a:rPr lang="cs-CZ" dirty="0"/>
              <a:t>Velký cenový marketing</a:t>
            </a:r>
          </a:p>
          <a:p>
            <a:pPr lvl="1"/>
            <a:r>
              <a:rPr lang="cs-CZ" dirty="0"/>
              <a:t>dokládá se jako součást Žádosti o dotaci (do 63 dní na MAS od zaregistrování projektu na SZIF)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114BB0-29B1-47AD-9714-CD7CE99D2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33</a:t>
            </a:fld>
            <a:endParaRPr lang="cs-CZ" dirty="0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A98FE4CF-CF2B-46B0-A823-7D4BEE234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4BF96EF-6413-44AC-9631-68D72C9991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567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Zakázka vyšší hodnoty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372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Zveřejnění na </a:t>
            </a:r>
            <a:r>
              <a:rPr lang="cs-CZ" dirty="0">
                <a:hlinkClick r:id="rId2"/>
              </a:rPr>
              <a:t>www.eagric.cz/prv</a:t>
            </a:r>
            <a:r>
              <a:rPr lang="cs-CZ" dirty="0"/>
              <a:t> prostřednictvím Portálu farmáře x profilu zadavatele x Národním elektronickém nástroji x elektronickém tržišti pokud to předmět umožňuje</a:t>
            </a:r>
          </a:p>
          <a:p>
            <a:r>
              <a:rPr lang="cs-CZ" dirty="0"/>
              <a:t>Lhůta 15 kalendářních dní</a:t>
            </a:r>
          </a:p>
          <a:p>
            <a:r>
              <a:rPr lang="cs-CZ" dirty="0"/>
              <a:t>Jednání o nabídkách zahrnuto v zadávací dokumentaci/výzvě</a:t>
            </a:r>
          </a:p>
          <a:p>
            <a:r>
              <a:rPr lang="cs-CZ" dirty="0"/>
              <a:t>Otevírání elektronických nabídek – nesmí být zpřístupněny před uplynutím lhůty pro podání nabídek</a:t>
            </a:r>
          </a:p>
          <a:p>
            <a:r>
              <a:rPr lang="cs-CZ" dirty="0"/>
              <a:t>Střet zájmů osob podílejících se na výběrovém řízení</a:t>
            </a:r>
          </a:p>
          <a:p>
            <a:r>
              <a:rPr lang="cs-CZ" dirty="0"/>
              <a:t>Dokumenty se dokládání jako součást Žádosti o dotaci a to do 63 dní na MAS od zaregistrování na SZIF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B08D20-42D3-4EFA-A74F-7590D165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34</a:t>
            </a:fld>
            <a:endParaRPr lang="cs-CZ" dirty="0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BD8B8938-86C8-4B8A-A753-CB5ECBC80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97F8C91-0442-4BA5-8169-0A1B178D45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6085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738145-4A06-4E64-BF0F-1316AB60F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Časté chyby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D1A9C5-B604-45DE-BDDE-8450FE410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Nenaplnění preferenčních kritérií (zaměstnání, partnerství..)</a:t>
            </a:r>
          </a:p>
          <a:p>
            <a:endParaRPr lang="cs-CZ" dirty="0"/>
          </a:p>
          <a:p>
            <a:r>
              <a:rPr lang="cs-CZ" dirty="0"/>
              <a:t>Objednávka před datem podání žádosti</a:t>
            </a:r>
          </a:p>
          <a:p>
            <a:endParaRPr lang="cs-CZ" dirty="0"/>
          </a:p>
          <a:p>
            <a:r>
              <a:rPr lang="cs-CZ" dirty="0"/>
              <a:t>Krátká doba realizace</a:t>
            </a:r>
          </a:p>
          <a:p>
            <a:endParaRPr lang="cs-CZ" dirty="0"/>
          </a:p>
          <a:p>
            <a:r>
              <a:rPr lang="cs-CZ" dirty="0"/>
              <a:t>Funkční celek !!!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547AC7-583B-4784-80E9-A0B3451EC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73128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Děkujeme za pozornost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Ing. Tomáš Burian</a:t>
            </a:r>
          </a:p>
          <a:p>
            <a:r>
              <a:rPr lang="cs-CZ" dirty="0"/>
              <a:t>Ing. Lucie Koumarová</a:t>
            </a:r>
          </a:p>
          <a:p>
            <a:r>
              <a:rPr lang="cs-CZ" dirty="0"/>
              <a:t>Ing. Zuzana Pátková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36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E89F184-62AC-4CA7-A7F1-E46E61FEE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5263"/>
            <a:ext cx="3186545" cy="2389909"/>
          </a:xfrm>
          <a:prstGeom prst="rect">
            <a:avLst/>
          </a:prstGeom>
        </p:spPr>
      </p:pic>
      <p:pic>
        <p:nvPicPr>
          <p:cNvPr id="9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4FB0136D-5110-49A1-9F7E-80A82535C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47581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92AAC54-DC46-4FB6-9F01-B992CFDDC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25" y="5862795"/>
            <a:ext cx="5856720" cy="96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055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8304"/>
            <a:ext cx="10515600" cy="1043797"/>
          </a:xfrm>
        </p:spPr>
        <p:txBody>
          <a:bodyPr/>
          <a:lstStyle/>
          <a:p>
            <a:r>
              <a:rPr lang="cs-CZ" dirty="0"/>
              <a:t>Povinné přílohy/Žádost o dotaci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4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0492"/>
            <a:ext cx="10515600" cy="514585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Pokud projekt podléhá stavebnímu řízení, musí být doložen platný správní akt stavebního úřadu (pravomocný k datu registrace na SZIF) + ověřená PD</a:t>
            </a:r>
          </a:p>
          <a:p>
            <a:r>
              <a:rPr lang="cs-CZ" dirty="0"/>
              <a:t>Půdorys stavby/</a:t>
            </a:r>
            <a:r>
              <a:rPr lang="cs-CZ" b="1" dirty="0"/>
              <a:t>půdorys dispozice technologie</a:t>
            </a:r>
          </a:p>
          <a:p>
            <a:r>
              <a:rPr lang="cs-CZ" dirty="0"/>
              <a:t>Katastrální mapa s vyznačením lokalizace předmětu projektu (kromě mobilních strojů) – není-li součástí PD</a:t>
            </a:r>
          </a:p>
          <a:p>
            <a:r>
              <a:rPr lang="cs-CZ" dirty="0">
                <a:highlight>
                  <a:srgbClr val="00FF00"/>
                </a:highlight>
              </a:rPr>
              <a:t>Finanční zdraví (u projektů nad 2 000 000 Kč způsobilých výdajů)*</a:t>
            </a:r>
          </a:p>
          <a:p>
            <a:r>
              <a:rPr lang="cs-CZ" dirty="0">
                <a:highlight>
                  <a:srgbClr val="00FF00"/>
                </a:highlight>
              </a:rPr>
              <a:t>Prohlášení o zařazení podniku do kategorie mikro, MSP* </a:t>
            </a:r>
            <a:r>
              <a:rPr lang="cs-CZ" dirty="0"/>
              <a:t>(neplatí pro obce)</a:t>
            </a:r>
          </a:p>
          <a:p>
            <a:r>
              <a:rPr lang="cs-CZ" dirty="0"/>
              <a:t>U nákupu nemovitosti znalecký posudek (ne starší 6 měsíců před podáním)</a:t>
            </a:r>
          </a:p>
          <a:p>
            <a:r>
              <a:rPr lang="cs-CZ" dirty="0"/>
              <a:t>Fotodokumentace aktuálního stavu (neplatí u mobilních strojů)</a:t>
            </a:r>
          </a:p>
          <a:p>
            <a:r>
              <a:rPr lang="cs-CZ" dirty="0">
                <a:solidFill>
                  <a:srgbClr val="FF0000"/>
                </a:solidFill>
              </a:rPr>
              <a:t>Přílohy stanovené MAS – viz Fiche</a:t>
            </a:r>
          </a:p>
          <a:p>
            <a:endParaRPr lang="cs-CZ" dirty="0">
              <a:solidFill>
                <a:srgbClr val="FF0000"/>
              </a:solidFill>
              <a:highlight>
                <a:srgbClr val="000000"/>
              </a:highlight>
            </a:endParaRPr>
          </a:p>
          <a:p>
            <a:pPr marL="0" indent="0">
              <a:buNone/>
            </a:pPr>
            <a:r>
              <a:rPr lang="cs-CZ" sz="1900" dirty="0">
                <a:highlight>
                  <a:srgbClr val="00FF00"/>
                </a:highlight>
              </a:rPr>
              <a:t>*vložit 2x (průřezové/nepovinné přílohy)</a:t>
            </a:r>
          </a:p>
        </p:txBody>
      </p:sp>
      <p:pic>
        <p:nvPicPr>
          <p:cNvPr id="9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7AA1C1F0-3B47-4345-B61F-EC0E3866E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0718" y="6117571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0518D55-9AF2-4F68-BD6D-257A191285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4856862" y="5995272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274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Fiche č. 121 Podpora nezemědělských aktivit místních podnikatelů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3595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Oprávnění žadatelé</a:t>
            </a:r>
          </a:p>
          <a:p>
            <a:pPr lvl="1"/>
            <a:r>
              <a:rPr lang="cs-CZ" dirty="0"/>
              <a:t>FO/PO  - mikropodniky a malé podniky, jakož i zemědělci (Způsobilé CZ-NACE)</a:t>
            </a:r>
          </a:p>
          <a:p>
            <a:r>
              <a:rPr lang="cs-CZ" dirty="0"/>
              <a:t>Výše dotace:  </a:t>
            </a:r>
            <a:r>
              <a:rPr lang="cs-CZ" sz="2400" dirty="0"/>
              <a:t>- bloková výjimka/de minimis</a:t>
            </a:r>
          </a:p>
          <a:p>
            <a:pPr lvl="1"/>
            <a:r>
              <a:rPr lang="cs-CZ" dirty="0"/>
              <a:t>25 % pro velké podniky</a:t>
            </a:r>
          </a:p>
          <a:p>
            <a:pPr lvl="1"/>
            <a:r>
              <a:rPr lang="cs-CZ" dirty="0"/>
              <a:t>35 %  pro střední podniky</a:t>
            </a:r>
          </a:p>
          <a:p>
            <a:pPr lvl="1"/>
            <a:r>
              <a:rPr lang="cs-CZ" dirty="0"/>
              <a:t>45 % pro malé podniky a mikropodniky</a:t>
            </a:r>
          </a:p>
          <a:p>
            <a:r>
              <a:rPr lang="cs-CZ" dirty="0"/>
              <a:t>Dotaci lze poskytnout na investiční výdaj:</a:t>
            </a:r>
          </a:p>
          <a:p>
            <a:pPr lvl="1"/>
            <a:r>
              <a:rPr lang="cs-CZ" dirty="0"/>
              <a:t>stavební obnova či výstavba provozovny, kanceláře či malokapacitního ubytovacího zařízení</a:t>
            </a:r>
          </a:p>
          <a:p>
            <a:pPr lvl="1"/>
            <a:r>
              <a:rPr lang="cs-CZ" dirty="0"/>
              <a:t>pořízení strojů, technologií a dalšího vybavení sloužícího pro nezemědělskou činnost</a:t>
            </a:r>
          </a:p>
          <a:p>
            <a:pPr lvl="1"/>
            <a:r>
              <a:rPr lang="cs-CZ" dirty="0"/>
              <a:t>doplňující výdaje jako součást projektu (př. oplocení, úprava povrchů, zeleň..)</a:t>
            </a:r>
          </a:p>
          <a:p>
            <a:pPr lvl="1"/>
            <a:r>
              <a:rPr lang="cs-CZ" dirty="0"/>
              <a:t>nákup nemovitosti</a:t>
            </a:r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12C2-937F-45A0-9355-9C19000C26A8}" type="slidenum">
              <a:rPr lang="cs-CZ" smtClean="0"/>
              <a:t>5</a:t>
            </a:fld>
            <a:endParaRPr lang="cs-CZ" dirty="0"/>
          </a:p>
        </p:txBody>
      </p:sp>
      <p:pic>
        <p:nvPicPr>
          <p:cNvPr id="9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8E8CD815-53C1-40E8-B9C3-B334EECEC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ABCFD84-53B6-4E68-82F8-A72F1B3D39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836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26CF21-3CCD-4AC3-A51E-748FF8EEF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Fiche č. 121 Podpora nezemědělských aktivit místních podnikatelů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7C4BBE-6A2C-4A85-8921-D15C103F8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1426"/>
          </a:xfrm>
        </p:spPr>
        <p:txBody>
          <a:bodyPr>
            <a:normAutofit fontScale="92500"/>
          </a:bodyPr>
          <a:lstStyle/>
          <a:p>
            <a:r>
              <a:rPr lang="cs-CZ" dirty="0"/>
              <a:t>Specifické přílohy:</a:t>
            </a:r>
          </a:p>
          <a:p>
            <a:r>
              <a:rPr lang="cs-CZ" dirty="0"/>
              <a:t>Kopie karty majetku, který má být modernizován/znovupoužit (v režimu blokové výjimky)</a:t>
            </a:r>
          </a:p>
          <a:p>
            <a:r>
              <a:rPr lang="cs-CZ" dirty="0"/>
              <a:t>Čestné prohlášení k de minimis (v režimu de minimis)</a:t>
            </a:r>
          </a:p>
          <a:p>
            <a:r>
              <a:rPr lang="cs-CZ" dirty="0"/>
              <a:t>Pokud se týká R93 (sportovní zábavní a rekreační činnost) a I 56 (stravování, pohostinství) - dokument prokazující, že v okruhu 10 km od místa realizace se nachází objekt venkovské turistiky s návštěvností min. 2000 osob/rok </a:t>
            </a:r>
          </a:p>
          <a:p>
            <a:endParaRPr lang="cs-CZ" dirty="0"/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Přípustné právní vztahy: vlastnictví, spoluvlastnictví s min. 50% spoluvlastnickým podílem, věcné břemeno a právo stavby 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985637-5518-4C92-A94A-98BE68B2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6</a:t>
            </a:fld>
            <a:endParaRPr lang="cs-CZ" dirty="0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9B17E90D-32B8-4A0F-96D4-70D7BECF3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429C5EC-627B-4801-82A7-B192917EF9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271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4D38E4-8106-46B8-82B7-5BB81FB85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Fiche č. 122 Podpora místních zemědělců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072308-49BE-47D0-825C-674D15CD7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3789"/>
            <a:ext cx="10839276" cy="4733174"/>
          </a:xfrm>
        </p:spPr>
        <p:txBody>
          <a:bodyPr>
            <a:normAutofit/>
          </a:bodyPr>
          <a:lstStyle/>
          <a:p>
            <a:r>
              <a:rPr lang="cs-CZ" dirty="0"/>
              <a:t>Oprávnění žadatelé</a:t>
            </a:r>
          </a:p>
          <a:p>
            <a:pPr lvl="1"/>
            <a:r>
              <a:rPr lang="cs-CZ" dirty="0"/>
              <a:t>Zemědělský podnikatel</a:t>
            </a:r>
          </a:p>
          <a:p>
            <a:r>
              <a:rPr lang="cs-CZ" dirty="0"/>
              <a:t>Výše dotace: </a:t>
            </a:r>
          </a:p>
          <a:p>
            <a:pPr lvl="1"/>
            <a:r>
              <a:rPr lang="cs-CZ" dirty="0"/>
              <a:t>50 % </a:t>
            </a:r>
          </a:p>
          <a:p>
            <a:pPr lvl="1"/>
            <a:r>
              <a:rPr lang="cs-CZ" dirty="0"/>
              <a:t>+ 10 % mladý začínající zemědělec </a:t>
            </a:r>
          </a:p>
          <a:p>
            <a:pPr lvl="1"/>
            <a:r>
              <a:rPr lang="cs-CZ" dirty="0"/>
              <a:t>+ 10 % ANC oblasti</a:t>
            </a:r>
          </a:p>
          <a:p>
            <a:r>
              <a:rPr lang="cs-CZ" dirty="0"/>
              <a:t>Dotaci lze poskytnout na investiční výdaj:</a:t>
            </a:r>
          </a:p>
          <a:p>
            <a:pPr lvl="1"/>
            <a:r>
              <a:rPr lang="cs-CZ" dirty="0"/>
              <a:t>stavby, stroje a technologie v živočišné, rostlinné a školkařské výrobě</a:t>
            </a:r>
          </a:p>
          <a:p>
            <a:pPr lvl="1"/>
            <a:r>
              <a:rPr lang="cs-CZ" dirty="0"/>
              <a:t>peletárny, jejichž veškerá produkce bude spotřebována přímo v zemědělském podniku</a:t>
            </a:r>
          </a:p>
          <a:p>
            <a:pPr lvl="1"/>
            <a:r>
              <a:rPr lang="cs-CZ" dirty="0"/>
              <a:t>nákup nemovitosti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717A15-282E-4C5E-812E-A1235547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7</a:t>
            </a:fld>
            <a:endParaRPr lang="cs-CZ" dirty="0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EC9CDCCE-9124-45C5-B3E5-801171529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2FDA22E-04FD-497D-B3E2-75B517059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514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6AD6F7-4100-444D-8BEA-C10FBF26A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Fiche č. 122 Podpora místních zemědělců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16AB55-6E61-45B2-884F-66EABF1F4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95" y="1571766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 případě výstavby/rekonstrukce oplocení, nebo chov drůbeže – stanovisko 	MŽP, dle závazného vzoru (vydá AOPKČR) – kopie</a:t>
            </a:r>
          </a:p>
          <a:p>
            <a:r>
              <a:rPr lang="cs-CZ" dirty="0"/>
              <a:t>Pokud projekt podléhá posouzení vlivu na životní prostředí – stanovisko úřadu ŽP – kopie</a:t>
            </a:r>
          </a:p>
          <a:p>
            <a:r>
              <a:rPr lang="cs-CZ" dirty="0"/>
              <a:t>Výpis z LPIS (velikost obhospodařované plochy x výdaje z kterých je stanovena dotace)</a:t>
            </a:r>
          </a:p>
          <a:p>
            <a:endParaRPr lang="cs-CZ" dirty="0"/>
          </a:p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Předmět dotace nesmí sloužit pouze pro poskytování služeb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Přípustné 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vlastnické vztahy: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vlastnictví, spoluvlastnictví s min. 50% spoluvlastnickým podílem, nájem, pacht, věcné břemeno a právo stavby </a:t>
            </a:r>
          </a:p>
          <a:p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75120B8-72D1-405D-861F-E1524A70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8</a:t>
            </a:fld>
            <a:endParaRPr lang="cs-CZ" dirty="0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61CE1A95-51EE-4538-B8F9-C308D9ED1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E883498-4690-4DCA-8472-EA162DF7CA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471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0859D7-C746-4DEF-AD4E-6E2ABA68B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Fiche č. 126 Podpora obnovy venkova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DC0166-C818-4C56-94A3-4C59CB056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179" y="1690688"/>
            <a:ext cx="10904621" cy="4486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a) Veřejná prostranství</a:t>
            </a:r>
          </a:p>
          <a:p>
            <a:r>
              <a:rPr lang="cs-CZ" dirty="0"/>
              <a:t>Oprávnění žadatelé</a:t>
            </a:r>
          </a:p>
          <a:p>
            <a:pPr lvl="1"/>
            <a:r>
              <a:rPr lang="cs-CZ" dirty="0"/>
              <a:t>Obec, svazek obcí</a:t>
            </a:r>
          </a:p>
          <a:p>
            <a:r>
              <a:rPr lang="cs-CZ" dirty="0"/>
              <a:t>Výše dotace: </a:t>
            </a:r>
          </a:p>
          <a:p>
            <a:pPr lvl="1"/>
            <a:r>
              <a:rPr lang="cs-CZ" dirty="0"/>
              <a:t>80 %</a:t>
            </a:r>
          </a:p>
          <a:p>
            <a:r>
              <a:rPr lang="cs-CZ" dirty="0"/>
              <a:t>Dotaci lze poskytnout pouze na investiční výdaje typu:</a:t>
            </a:r>
          </a:p>
          <a:p>
            <a:pPr lvl="1"/>
            <a:r>
              <a:rPr lang="cs-CZ" sz="2000" dirty="0"/>
              <a:t>vytváření/rekonstrukce veřejných prostranství obce zejména úprava povrchů (včetně zatravnění), osvětlení, oplocení a venkovní mobiliář,</a:t>
            </a:r>
          </a:p>
          <a:p>
            <a:pPr lvl="1"/>
            <a:r>
              <a:rPr lang="cs-CZ" sz="2000" dirty="0"/>
              <a:t>vytváření/doplnění solitérních prvků sloužících k dotvoření celkového charakteru veřejného prostranství - herní a vodní prvky (kašny, fontány, pítka a ptačí napajedla či koupadla),</a:t>
            </a:r>
          </a:p>
          <a:p>
            <a:pPr lvl="1"/>
            <a:r>
              <a:rPr lang="cs-CZ" sz="2000" dirty="0"/>
              <a:t>parkoviště, odstavné a manipulační plochy - maximálně 30% projektu,</a:t>
            </a:r>
          </a:p>
          <a:p>
            <a:pPr lvl="1"/>
            <a:r>
              <a:rPr lang="cs-CZ" sz="2000" dirty="0"/>
              <a:t>nákup nemovitosti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0D63CDE-203E-4A68-B4C4-C2D43FB7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12C2-937F-45A0-9355-9C19000C26A8}" type="slidenum">
              <a:rPr lang="cs-CZ" smtClean="0"/>
              <a:t>9</a:t>
            </a:fld>
            <a:endParaRPr lang="cs-CZ" dirty="0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43EA11AE-02F8-4C95-B8C9-40BC7D494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81B935F-090B-4415-8E3A-1D23977B3E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4771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10992</TotalTime>
  <Words>2417</Words>
  <Application>Microsoft Office PowerPoint</Application>
  <PresentationFormat>Širokoúhlá obrazovka</PresentationFormat>
  <Paragraphs>295</Paragraphs>
  <Slides>36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Motiv Office</vt:lpstr>
      <vt:lpstr>Seminář pro žadatele </vt:lpstr>
      <vt:lpstr>Základní údaje o výzvě</vt:lpstr>
      <vt:lpstr>Přehled vyhlášených fichí a finanční alokace</vt:lpstr>
      <vt:lpstr>Povinné přílohy/Žádost o dotaci</vt:lpstr>
      <vt:lpstr>Fiche č. 121 Podpora nezemědělských aktivit místních podnikatelů</vt:lpstr>
      <vt:lpstr>Fiche č. 121 Podpora nezemědělských aktivit místních podnikatelů </vt:lpstr>
      <vt:lpstr>Fiche č. 122 Podpora místních zemědělců</vt:lpstr>
      <vt:lpstr>Fiche č. 122 Podpora místních zemědělců</vt:lpstr>
      <vt:lpstr>Fiche č. 126 Podpora obnovy venkova</vt:lpstr>
      <vt:lpstr>a) Veřejná prostranství </vt:lpstr>
      <vt:lpstr>Fiche č. 126 Podpora obnovy venkova</vt:lpstr>
      <vt:lpstr>b) Mateřské a základní školy</vt:lpstr>
      <vt:lpstr>Fiche č. 126 Podpora obnovy venkova</vt:lpstr>
      <vt:lpstr>c) Hasičské zbrojnice</vt:lpstr>
      <vt:lpstr>Fiche č. 126 Podpora obnovy venkova</vt:lpstr>
      <vt:lpstr>f) Kulturní a spolková zařízení včetně knihoven</vt:lpstr>
      <vt:lpstr>Fiche č. 126 Podpora obnovy venkova</vt:lpstr>
      <vt:lpstr>h) Muzea a expozice pro obce</vt:lpstr>
      <vt:lpstr>www.mastrestsko.cz</vt:lpstr>
      <vt:lpstr>Portál Farmáře 1/2</vt:lpstr>
      <vt:lpstr>Portál Farmáře 2/2 - www.szif.cz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Postup administrace Žádosti o dotaci</vt:lpstr>
      <vt:lpstr>Prezentace aplikace PowerPoint</vt:lpstr>
      <vt:lpstr>Povinnosti žadatele/příjemce</vt:lpstr>
      <vt:lpstr>Povinnosti žadatele/příjemce</vt:lpstr>
      <vt:lpstr>Zakázky PRV</vt:lpstr>
      <vt:lpstr>Rozdělení zakázek dle přepokládané hodnoty</vt:lpstr>
      <vt:lpstr>Cenový marketing</vt:lpstr>
      <vt:lpstr>Zakázka vyšší hodnoty</vt:lpstr>
      <vt:lpstr>Časté chyby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pro žadatele</dc:title>
  <dc:creator>MAS</dc:creator>
  <cp:lastModifiedBy>mikro trestsko</cp:lastModifiedBy>
  <cp:revision>138</cp:revision>
  <cp:lastPrinted>2021-03-09T13:42:36Z</cp:lastPrinted>
  <dcterms:created xsi:type="dcterms:W3CDTF">2017-06-06T11:11:42Z</dcterms:created>
  <dcterms:modified xsi:type="dcterms:W3CDTF">2022-03-22T07:35:30Z</dcterms:modified>
</cp:coreProperties>
</file>