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5" r:id="rId4"/>
    <p:sldId id="270" r:id="rId5"/>
    <p:sldId id="269" r:id="rId6"/>
    <p:sldId id="273" r:id="rId7"/>
    <p:sldId id="274" r:id="rId8"/>
    <p:sldId id="268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925D85-C967-4F9B-8CC0-CC23E286C4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5884FA-D070-45E8-BBD6-CD1D6EBA9747}">
      <dgm:prSet phldrT="[Text]"/>
      <dgm:spPr/>
      <dgm:t>
        <a:bodyPr/>
        <a:lstStyle/>
        <a:p>
          <a:r>
            <a:rPr lang="cs-CZ" dirty="0"/>
            <a:t>Senioři</a:t>
          </a:r>
        </a:p>
      </dgm:t>
    </dgm:pt>
    <dgm:pt modelId="{6FF307D1-0A7D-41D2-9A4A-E9783997A337}" type="parTrans" cxnId="{8BCB2CF8-CD74-40DA-BE88-65E6A581262B}">
      <dgm:prSet/>
      <dgm:spPr/>
      <dgm:t>
        <a:bodyPr/>
        <a:lstStyle/>
        <a:p>
          <a:endParaRPr lang="cs-CZ"/>
        </a:p>
      </dgm:t>
    </dgm:pt>
    <dgm:pt modelId="{17F03AF6-8EE5-49FF-A9D2-40F00E006ED4}" type="sibTrans" cxnId="{8BCB2CF8-CD74-40DA-BE88-65E6A581262B}">
      <dgm:prSet/>
      <dgm:spPr/>
      <dgm:t>
        <a:bodyPr/>
        <a:lstStyle/>
        <a:p>
          <a:endParaRPr lang="cs-CZ"/>
        </a:p>
      </dgm:t>
    </dgm:pt>
    <dgm:pt modelId="{E67CD8C8-CFD7-4ABC-8C92-0AAE503E216D}">
      <dgm:prSet/>
      <dgm:spPr/>
      <dgm:t>
        <a:bodyPr/>
        <a:lstStyle/>
        <a:p>
          <a:r>
            <a:rPr lang="cs-CZ"/>
            <a:t>Osoby se zdravotním postižením</a:t>
          </a:r>
          <a:endParaRPr lang="cs-CZ" dirty="0"/>
        </a:p>
      </dgm:t>
    </dgm:pt>
    <dgm:pt modelId="{CDC41700-BD6A-44F5-A2C3-83534D666728}" type="parTrans" cxnId="{97E5283C-0139-4A68-B3A3-A8F00D95319E}">
      <dgm:prSet/>
      <dgm:spPr/>
      <dgm:t>
        <a:bodyPr/>
        <a:lstStyle/>
        <a:p>
          <a:endParaRPr lang="cs-CZ"/>
        </a:p>
      </dgm:t>
    </dgm:pt>
    <dgm:pt modelId="{4B81D42C-3482-4552-B035-A1D2E6CE2681}" type="sibTrans" cxnId="{97E5283C-0139-4A68-B3A3-A8F00D95319E}">
      <dgm:prSet/>
      <dgm:spPr/>
      <dgm:t>
        <a:bodyPr/>
        <a:lstStyle/>
        <a:p>
          <a:endParaRPr lang="cs-CZ"/>
        </a:p>
      </dgm:t>
    </dgm:pt>
    <dgm:pt modelId="{BCDB494A-7594-43C7-95C8-37C5973BC5D3}">
      <dgm:prSet/>
      <dgm:spPr/>
      <dgm:t>
        <a:bodyPr/>
        <a:lstStyle/>
        <a:p>
          <a:r>
            <a:rPr lang="cs-CZ"/>
            <a:t>Děti, mládež a rodiny</a:t>
          </a:r>
          <a:endParaRPr lang="cs-CZ" dirty="0"/>
        </a:p>
      </dgm:t>
    </dgm:pt>
    <dgm:pt modelId="{CE407306-C37E-493E-9123-0646E92991A4}" type="parTrans" cxnId="{14C1314D-1F8A-46E1-BD2C-88A5ECBBAA87}">
      <dgm:prSet/>
      <dgm:spPr/>
      <dgm:t>
        <a:bodyPr/>
        <a:lstStyle/>
        <a:p>
          <a:endParaRPr lang="cs-CZ"/>
        </a:p>
      </dgm:t>
    </dgm:pt>
    <dgm:pt modelId="{1074CF97-4539-4E4C-BC4C-376D7C4C8267}" type="sibTrans" cxnId="{14C1314D-1F8A-46E1-BD2C-88A5ECBBAA87}">
      <dgm:prSet/>
      <dgm:spPr/>
      <dgm:t>
        <a:bodyPr/>
        <a:lstStyle/>
        <a:p>
          <a:endParaRPr lang="cs-CZ"/>
        </a:p>
      </dgm:t>
    </dgm:pt>
    <dgm:pt modelId="{E02F4171-C5D4-454A-A03A-41FFD3BD909F}">
      <dgm:prSet/>
      <dgm:spPr/>
      <dgm:t>
        <a:bodyPr/>
        <a:lstStyle/>
        <a:p>
          <a:r>
            <a:rPr lang="cs-CZ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Osoby ohrožené sociálním vyloučením</a:t>
          </a:r>
          <a:endParaRPr lang="cs-CZ" dirty="0"/>
        </a:p>
      </dgm:t>
    </dgm:pt>
    <dgm:pt modelId="{56B299A9-B081-4D44-A99E-F33F88C4621E}" type="parTrans" cxnId="{61D0AED3-B90E-4C93-9FDC-EDA7D367EAFA}">
      <dgm:prSet/>
      <dgm:spPr/>
      <dgm:t>
        <a:bodyPr/>
        <a:lstStyle/>
        <a:p>
          <a:endParaRPr lang="cs-CZ"/>
        </a:p>
      </dgm:t>
    </dgm:pt>
    <dgm:pt modelId="{0A53171F-F905-450B-916B-AE750B70EADF}" type="sibTrans" cxnId="{61D0AED3-B90E-4C93-9FDC-EDA7D367EAFA}">
      <dgm:prSet/>
      <dgm:spPr/>
      <dgm:t>
        <a:bodyPr/>
        <a:lstStyle/>
        <a:p>
          <a:endParaRPr lang="cs-CZ"/>
        </a:p>
      </dgm:t>
    </dgm:pt>
    <dgm:pt modelId="{1A58029B-0766-42F1-AAEB-856D8A35D15D}" type="pres">
      <dgm:prSet presAssocID="{9C925D85-C967-4F9B-8CC0-CC23E286C48A}" presName="Name0" presStyleCnt="0">
        <dgm:presLayoutVars>
          <dgm:chMax val="7"/>
          <dgm:chPref val="7"/>
          <dgm:dir/>
        </dgm:presLayoutVars>
      </dgm:prSet>
      <dgm:spPr/>
    </dgm:pt>
    <dgm:pt modelId="{E9786ACF-E010-4FBA-8FAD-D417EC838753}" type="pres">
      <dgm:prSet presAssocID="{9C925D85-C967-4F9B-8CC0-CC23E286C48A}" presName="Name1" presStyleCnt="0"/>
      <dgm:spPr/>
    </dgm:pt>
    <dgm:pt modelId="{A671F63E-5FE8-4BEB-B3ED-9C01473A6690}" type="pres">
      <dgm:prSet presAssocID="{9C925D85-C967-4F9B-8CC0-CC23E286C48A}" presName="cycle" presStyleCnt="0"/>
      <dgm:spPr/>
    </dgm:pt>
    <dgm:pt modelId="{4378C4C6-DF5E-481E-A7B5-DA838D5207E9}" type="pres">
      <dgm:prSet presAssocID="{9C925D85-C967-4F9B-8CC0-CC23E286C48A}" presName="srcNode" presStyleLbl="node1" presStyleIdx="0" presStyleCnt="4"/>
      <dgm:spPr/>
    </dgm:pt>
    <dgm:pt modelId="{D008D680-8235-49A3-A11F-F27453499F02}" type="pres">
      <dgm:prSet presAssocID="{9C925D85-C967-4F9B-8CC0-CC23E286C48A}" presName="conn" presStyleLbl="parChTrans1D2" presStyleIdx="0" presStyleCnt="1"/>
      <dgm:spPr/>
    </dgm:pt>
    <dgm:pt modelId="{F3DCE479-B799-4C1E-9ED0-F1DD1F0422E9}" type="pres">
      <dgm:prSet presAssocID="{9C925D85-C967-4F9B-8CC0-CC23E286C48A}" presName="extraNode" presStyleLbl="node1" presStyleIdx="0" presStyleCnt="4"/>
      <dgm:spPr/>
    </dgm:pt>
    <dgm:pt modelId="{BA72B281-709E-4477-A0D4-285793DCEE50}" type="pres">
      <dgm:prSet presAssocID="{9C925D85-C967-4F9B-8CC0-CC23E286C48A}" presName="dstNode" presStyleLbl="node1" presStyleIdx="0" presStyleCnt="4"/>
      <dgm:spPr/>
    </dgm:pt>
    <dgm:pt modelId="{72541447-CD6A-452C-8FDD-65140089BD53}" type="pres">
      <dgm:prSet presAssocID="{8B5884FA-D070-45E8-BBD6-CD1D6EBA9747}" presName="text_1" presStyleLbl="node1" presStyleIdx="0" presStyleCnt="4" custLinFactNeighborX="-79" custLinFactNeighborY="-1381">
        <dgm:presLayoutVars>
          <dgm:bulletEnabled val="1"/>
        </dgm:presLayoutVars>
      </dgm:prSet>
      <dgm:spPr/>
    </dgm:pt>
    <dgm:pt modelId="{B08122A0-E9C7-44F0-9607-9DF1D048ED68}" type="pres">
      <dgm:prSet presAssocID="{8B5884FA-D070-45E8-BBD6-CD1D6EBA9747}" presName="accent_1" presStyleCnt="0"/>
      <dgm:spPr/>
    </dgm:pt>
    <dgm:pt modelId="{0FBC29E3-7A32-401C-AA05-6CD8976D4605}" type="pres">
      <dgm:prSet presAssocID="{8B5884FA-D070-45E8-BBD6-CD1D6EBA9747}" presName="accentRepeatNode" presStyleLbl="solidFgAcc1" presStyleIdx="0" presStyleCnt="4" custLinFactNeighborX="3808" custLinFactNeighborY="-98"/>
      <dgm:spPr/>
    </dgm:pt>
    <dgm:pt modelId="{1BFD729F-AA1F-49AB-80E3-A29892B40028}" type="pres">
      <dgm:prSet presAssocID="{E67CD8C8-CFD7-4ABC-8C92-0AAE503E216D}" presName="text_2" presStyleLbl="node1" presStyleIdx="1" presStyleCnt="4">
        <dgm:presLayoutVars>
          <dgm:bulletEnabled val="1"/>
        </dgm:presLayoutVars>
      </dgm:prSet>
      <dgm:spPr/>
    </dgm:pt>
    <dgm:pt modelId="{86207276-8997-44C2-92CD-4BD4E33440B8}" type="pres">
      <dgm:prSet presAssocID="{E67CD8C8-CFD7-4ABC-8C92-0AAE503E216D}" presName="accent_2" presStyleCnt="0"/>
      <dgm:spPr/>
    </dgm:pt>
    <dgm:pt modelId="{BDC1748F-3C1A-458A-8B34-2D7AA83A2051}" type="pres">
      <dgm:prSet presAssocID="{E67CD8C8-CFD7-4ABC-8C92-0AAE503E216D}" presName="accentRepeatNode" presStyleLbl="solidFgAcc1" presStyleIdx="1" presStyleCnt="4"/>
      <dgm:spPr/>
    </dgm:pt>
    <dgm:pt modelId="{66FA278B-345D-402F-B897-D35267BA8BBF}" type="pres">
      <dgm:prSet presAssocID="{BCDB494A-7594-43C7-95C8-37C5973BC5D3}" presName="text_3" presStyleLbl="node1" presStyleIdx="2" presStyleCnt="4">
        <dgm:presLayoutVars>
          <dgm:bulletEnabled val="1"/>
        </dgm:presLayoutVars>
      </dgm:prSet>
      <dgm:spPr/>
    </dgm:pt>
    <dgm:pt modelId="{1DCFF76E-4117-4456-876E-2C7A6AC917DE}" type="pres">
      <dgm:prSet presAssocID="{BCDB494A-7594-43C7-95C8-37C5973BC5D3}" presName="accent_3" presStyleCnt="0"/>
      <dgm:spPr/>
    </dgm:pt>
    <dgm:pt modelId="{5C718AC7-89A0-431B-BA1B-25B364C6C317}" type="pres">
      <dgm:prSet presAssocID="{BCDB494A-7594-43C7-95C8-37C5973BC5D3}" presName="accentRepeatNode" presStyleLbl="solidFgAcc1" presStyleIdx="2" presStyleCnt="4"/>
      <dgm:spPr/>
    </dgm:pt>
    <dgm:pt modelId="{701B3512-B948-479F-B9C2-68A6AC934781}" type="pres">
      <dgm:prSet presAssocID="{E02F4171-C5D4-454A-A03A-41FFD3BD909F}" presName="text_4" presStyleLbl="node1" presStyleIdx="3" presStyleCnt="4">
        <dgm:presLayoutVars>
          <dgm:bulletEnabled val="1"/>
        </dgm:presLayoutVars>
      </dgm:prSet>
      <dgm:spPr/>
    </dgm:pt>
    <dgm:pt modelId="{414C7948-3D64-4DBC-A2E6-BE3AF838B3F9}" type="pres">
      <dgm:prSet presAssocID="{E02F4171-C5D4-454A-A03A-41FFD3BD909F}" presName="accent_4" presStyleCnt="0"/>
      <dgm:spPr/>
    </dgm:pt>
    <dgm:pt modelId="{4BA69E22-AA15-4A38-BA00-024ACA3C02D0}" type="pres">
      <dgm:prSet presAssocID="{E02F4171-C5D4-454A-A03A-41FFD3BD909F}" presName="accentRepeatNode" presStyleLbl="solidFgAcc1" presStyleIdx="3" presStyleCnt="4"/>
      <dgm:spPr/>
    </dgm:pt>
  </dgm:ptLst>
  <dgm:cxnLst>
    <dgm:cxn modelId="{97E5283C-0139-4A68-B3A3-A8F00D95319E}" srcId="{9C925D85-C967-4F9B-8CC0-CC23E286C48A}" destId="{E67CD8C8-CFD7-4ABC-8C92-0AAE503E216D}" srcOrd="1" destOrd="0" parTransId="{CDC41700-BD6A-44F5-A2C3-83534D666728}" sibTransId="{4B81D42C-3482-4552-B035-A1D2E6CE2681}"/>
    <dgm:cxn modelId="{B1EE373E-7A42-4AFA-808E-7B8CE7FDDDE8}" type="presOf" srcId="{BCDB494A-7594-43C7-95C8-37C5973BC5D3}" destId="{66FA278B-345D-402F-B897-D35267BA8BBF}" srcOrd="0" destOrd="0" presId="urn:microsoft.com/office/officeart/2008/layout/VerticalCurvedList"/>
    <dgm:cxn modelId="{E51E7D66-3715-4AB0-B05C-1740D9D0BE45}" type="presOf" srcId="{E02F4171-C5D4-454A-A03A-41FFD3BD909F}" destId="{701B3512-B948-479F-B9C2-68A6AC934781}" srcOrd="0" destOrd="0" presId="urn:microsoft.com/office/officeart/2008/layout/VerticalCurvedList"/>
    <dgm:cxn modelId="{14C1314D-1F8A-46E1-BD2C-88A5ECBBAA87}" srcId="{9C925D85-C967-4F9B-8CC0-CC23E286C48A}" destId="{BCDB494A-7594-43C7-95C8-37C5973BC5D3}" srcOrd="2" destOrd="0" parTransId="{CE407306-C37E-493E-9123-0646E92991A4}" sibTransId="{1074CF97-4539-4E4C-BC4C-376D7C4C8267}"/>
    <dgm:cxn modelId="{B94A8691-F281-4B24-ADB1-E735EA6C9CBA}" type="presOf" srcId="{8B5884FA-D070-45E8-BBD6-CD1D6EBA9747}" destId="{72541447-CD6A-452C-8FDD-65140089BD53}" srcOrd="0" destOrd="0" presId="urn:microsoft.com/office/officeart/2008/layout/VerticalCurvedList"/>
    <dgm:cxn modelId="{BAD22CB2-7CF6-45AE-B290-227DCE356893}" type="presOf" srcId="{17F03AF6-8EE5-49FF-A9D2-40F00E006ED4}" destId="{D008D680-8235-49A3-A11F-F27453499F02}" srcOrd="0" destOrd="0" presId="urn:microsoft.com/office/officeart/2008/layout/VerticalCurvedList"/>
    <dgm:cxn modelId="{F81D66BC-1740-4A6B-8193-A3EAE8B44591}" type="presOf" srcId="{E67CD8C8-CFD7-4ABC-8C92-0AAE503E216D}" destId="{1BFD729F-AA1F-49AB-80E3-A29892B40028}" srcOrd="0" destOrd="0" presId="urn:microsoft.com/office/officeart/2008/layout/VerticalCurvedList"/>
    <dgm:cxn modelId="{477C2CCD-9880-4378-8F3C-0DF5A5D12487}" type="presOf" srcId="{9C925D85-C967-4F9B-8CC0-CC23E286C48A}" destId="{1A58029B-0766-42F1-AAEB-856D8A35D15D}" srcOrd="0" destOrd="0" presId="urn:microsoft.com/office/officeart/2008/layout/VerticalCurvedList"/>
    <dgm:cxn modelId="{61D0AED3-B90E-4C93-9FDC-EDA7D367EAFA}" srcId="{9C925D85-C967-4F9B-8CC0-CC23E286C48A}" destId="{E02F4171-C5D4-454A-A03A-41FFD3BD909F}" srcOrd="3" destOrd="0" parTransId="{56B299A9-B081-4D44-A99E-F33F88C4621E}" sibTransId="{0A53171F-F905-450B-916B-AE750B70EADF}"/>
    <dgm:cxn modelId="{8BCB2CF8-CD74-40DA-BE88-65E6A581262B}" srcId="{9C925D85-C967-4F9B-8CC0-CC23E286C48A}" destId="{8B5884FA-D070-45E8-BBD6-CD1D6EBA9747}" srcOrd="0" destOrd="0" parTransId="{6FF307D1-0A7D-41D2-9A4A-E9783997A337}" sibTransId="{17F03AF6-8EE5-49FF-A9D2-40F00E006ED4}"/>
    <dgm:cxn modelId="{CF8E2291-E3F7-432B-88C1-F5DBCD815255}" type="presParOf" srcId="{1A58029B-0766-42F1-AAEB-856D8A35D15D}" destId="{E9786ACF-E010-4FBA-8FAD-D417EC838753}" srcOrd="0" destOrd="0" presId="urn:microsoft.com/office/officeart/2008/layout/VerticalCurvedList"/>
    <dgm:cxn modelId="{A82C749D-E5CA-4014-87EB-EC4F42F9D5FC}" type="presParOf" srcId="{E9786ACF-E010-4FBA-8FAD-D417EC838753}" destId="{A671F63E-5FE8-4BEB-B3ED-9C01473A6690}" srcOrd="0" destOrd="0" presId="urn:microsoft.com/office/officeart/2008/layout/VerticalCurvedList"/>
    <dgm:cxn modelId="{AC45D19A-17B9-4267-B4A1-82BAEBB9275B}" type="presParOf" srcId="{A671F63E-5FE8-4BEB-B3ED-9C01473A6690}" destId="{4378C4C6-DF5E-481E-A7B5-DA838D5207E9}" srcOrd="0" destOrd="0" presId="urn:microsoft.com/office/officeart/2008/layout/VerticalCurvedList"/>
    <dgm:cxn modelId="{D36546E9-90EE-45E0-BAEB-AE0BD08B6D49}" type="presParOf" srcId="{A671F63E-5FE8-4BEB-B3ED-9C01473A6690}" destId="{D008D680-8235-49A3-A11F-F27453499F02}" srcOrd="1" destOrd="0" presId="urn:microsoft.com/office/officeart/2008/layout/VerticalCurvedList"/>
    <dgm:cxn modelId="{CEE5CAD6-D4CA-4ADC-9C89-8BC10CD5C223}" type="presParOf" srcId="{A671F63E-5FE8-4BEB-B3ED-9C01473A6690}" destId="{F3DCE479-B799-4C1E-9ED0-F1DD1F0422E9}" srcOrd="2" destOrd="0" presId="urn:microsoft.com/office/officeart/2008/layout/VerticalCurvedList"/>
    <dgm:cxn modelId="{DB52A433-1340-40B2-BC2D-B46EC759A35C}" type="presParOf" srcId="{A671F63E-5FE8-4BEB-B3ED-9C01473A6690}" destId="{BA72B281-709E-4477-A0D4-285793DCEE50}" srcOrd="3" destOrd="0" presId="urn:microsoft.com/office/officeart/2008/layout/VerticalCurvedList"/>
    <dgm:cxn modelId="{85BC6854-4838-4CE9-8261-DA8B62958B52}" type="presParOf" srcId="{E9786ACF-E010-4FBA-8FAD-D417EC838753}" destId="{72541447-CD6A-452C-8FDD-65140089BD53}" srcOrd="1" destOrd="0" presId="urn:microsoft.com/office/officeart/2008/layout/VerticalCurvedList"/>
    <dgm:cxn modelId="{7336D42B-72C5-49FD-B82B-2FD18655E71C}" type="presParOf" srcId="{E9786ACF-E010-4FBA-8FAD-D417EC838753}" destId="{B08122A0-E9C7-44F0-9607-9DF1D048ED68}" srcOrd="2" destOrd="0" presId="urn:microsoft.com/office/officeart/2008/layout/VerticalCurvedList"/>
    <dgm:cxn modelId="{8895FD03-F152-4969-A878-595FA1AF77CB}" type="presParOf" srcId="{B08122A0-E9C7-44F0-9607-9DF1D048ED68}" destId="{0FBC29E3-7A32-401C-AA05-6CD8976D4605}" srcOrd="0" destOrd="0" presId="urn:microsoft.com/office/officeart/2008/layout/VerticalCurvedList"/>
    <dgm:cxn modelId="{10B6EE62-549D-4415-B7E3-F3AFD5EC1690}" type="presParOf" srcId="{E9786ACF-E010-4FBA-8FAD-D417EC838753}" destId="{1BFD729F-AA1F-49AB-80E3-A29892B40028}" srcOrd="3" destOrd="0" presId="urn:microsoft.com/office/officeart/2008/layout/VerticalCurvedList"/>
    <dgm:cxn modelId="{F9DDB61B-0714-45F7-86F6-ACA674B4E062}" type="presParOf" srcId="{E9786ACF-E010-4FBA-8FAD-D417EC838753}" destId="{86207276-8997-44C2-92CD-4BD4E33440B8}" srcOrd="4" destOrd="0" presId="urn:microsoft.com/office/officeart/2008/layout/VerticalCurvedList"/>
    <dgm:cxn modelId="{2D577286-E889-45EA-9F1D-0052188515E7}" type="presParOf" srcId="{86207276-8997-44C2-92CD-4BD4E33440B8}" destId="{BDC1748F-3C1A-458A-8B34-2D7AA83A2051}" srcOrd="0" destOrd="0" presId="urn:microsoft.com/office/officeart/2008/layout/VerticalCurvedList"/>
    <dgm:cxn modelId="{4CBD51D5-7252-4CB7-9AAA-9D5710C0DB61}" type="presParOf" srcId="{E9786ACF-E010-4FBA-8FAD-D417EC838753}" destId="{66FA278B-345D-402F-B897-D35267BA8BBF}" srcOrd="5" destOrd="0" presId="urn:microsoft.com/office/officeart/2008/layout/VerticalCurvedList"/>
    <dgm:cxn modelId="{94676DCF-6C2B-4E5E-8037-094E0BFA7E92}" type="presParOf" srcId="{E9786ACF-E010-4FBA-8FAD-D417EC838753}" destId="{1DCFF76E-4117-4456-876E-2C7A6AC917DE}" srcOrd="6" destOrd="0" presId="urn:microsoft.com/office/officeart/2008/layout/VerticalCurvedList"/>
    <dgm:cxn modelId="{917DCAAD-23F0-4736-94E9-1FA048041CED}" type="presParOf" srcId="{1DCFF76E-4117-4456-876E-2C7A6AC917DE}" destId="{5C718AC7-89A0-431B-BA1B-25B364C6C317}" srcOrd="0" destOrd="0" presId="urn:microsoft.com/office/officeart/2008/layout/VerticalCurvedList"/>
    <dgm:cxn modelId="{1F2C0FBD-0501-463D-914F-FE31370F4CC0}" type="presParOf" srcId="{E9786ACF-E010-4FBA-8FAD-D417EC838753}" destId="{701B3512-B948-479F-B9C2-68A6AC934781}" srcOrd="7" destOrd="0" presId="urn:microsoft.com/office/officeart/2008/layout/VerticalCurvedList"/>
    <dgm:cxn modelId="{C04BE7DA-2165-410C-AAFE-8CB7727C50D0}" type="presParOf" srcId="{E9786ACF-E010-4FBA-8FAD-D417EC838753}" destId="{414C7948-3D64-4DBC-A2E6-BE3AF838B3F9}" srcOrd="8" destOrd="0" presId="urn:microsoft.com/office/officeart/2008/layout/VerticalCurvedList"/>
    <dgm:cxn modelId="{DE7CEA60-19BA-43C5-85E7-02E5E5024584}" type="presParOf" srcId="{414C7948-3D64-4DBC-A2E6-BE3AF838B3F9}" destId="{4BA69E22-AA15-4A38-BA00-024ACA3C02D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8D680-8235-49A3-A11F-F27453499F02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41447-CD6A-452C-8FDD-65140089BD53}">
      <dsp:nvSpPr>
        <dsp:cNvPr id="0" name=""/>
        <dsp:cNvSpPr/>
      </dsp:nvSpPr>
      <dsp:spPr>
        <a:xfrm>
          <a:off x="455719" y="303806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Senioři</a:t>
          </a:r>
        </a:p>
      </dsp:txBody>
      <dsp:txXfrm>
        <a:off x="455719" y="303806"/>
        <a:ext cx="5580684" cy="625205"/>
      </dsp:txXfrm>
    </dsp:sp>
    <dsp:sp modelId="{0FBC29E3-7A32-401C-AA05-6CD8976D4605}">
      <dsp:nvSpPr>
        <dsp:cNvPr id="0" name=""/>
        <dsp:cNvSpPr/>
      </dsp:nvSpPr>
      <dsp:spPr>
        <a:xfrm>
          <a:off x="99134" y="23352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D729F-AA1F-49AB-80E3-A29892B40028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Osoby se zdravotním postižením</a:t>
          </a:r>
          <a:endParaRPr lang="cs-CZ" sz="2500" kern="1200" dirty="0"/>
        </a:p>
      </dsp:txBody>
      <dsp:txXfrm>
        <a:off x="818573" y="1250411"/>
        <a:ext cx="5222240" cy="625205"/>
      </dsp:txXfrm>
    </dsp:sp>
    <dsp:sp modelId="{BDC1748F-3C1A-458A-8B34-2D7AA83A2051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FA278B-345D-402F-B897-D35267BA8BBF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Děti, mládež a rodiny</a:t>
          </a:r>
          <a:endParaRPr lang="cs-CZ" sz="2500" kern="1200" dirty="0"/>
        </a:p>
      </dsp:txBody>
      <dsp:txXfrm>
        <a:off x="818573" y="2188382"/>
        <a:ext cx="5222240" cy="625205"/>
      </dsp:txXfrm>
    </dsp:sp>
    <dsp:sp modelId="{5C718AC7-89A0-431B-BA1B-25B364C6C317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1B3512-B948-479F-B9C2-68A6AC934781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Osoby ohrožené sociálním vyloučením</a:t>
          </a:r>
          <a:endParaRPr lang="cs-CZ" sz="2500" kern="1200" dirty="0"/>
        </a:p>
      </dsp:txBody>
      <dsp:txXfrm>
        <a:off x="460128" y="3126353"/>
        <a:ext cx="5580684" cy="625205"/>
      </dsp:txXfrm>
    </dsp:sp>
    <dsp:sp modelId="{4BA69E22-AA15-4A38-BA00-024ACA3C02D0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D2CE9-170F-4CC8-B282-A75865358E6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335B-B5C6-445F-82C4-2597B1CAD0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888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:\PUBLICITA\VIZUÁLNÍ_IDENTITA\loga\OPZ\logo_OPZ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436" y="473243"/>
            <a:ext cx="5191125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cs-CZ" sz="3600" b="1" dirty="0"/>
            </a:br>
            <a:r>
              <a:rPr lang="cs-CZ" sz="3600" b="1" dirty="0"/>
              <a:t>Vytvoření střednědobého plánu rozvoje sociálních služeb pro ORP Jihlava</a:t>
            </a:r>
            <a:br>
              <a:rPr lang="cs-CZ" dirty="0"/>
            </a:br>
            <a:r>
              <a:rPr lang="cs-CZ" sz="2700" dirty="0"/>
              <a:t>CZ.03.2.63/0.0/0.0/19_106/0015336</a:t>
            </a:r>
            <a:br>
              <a:rPr lang="cs-CZ" dirty="0"/>
            </a:br>
            <a:br>
              <a:rPr lang="cs-CZ" dirty="0"/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4005064"/>
            <a:ext cx="3808512" cy="2592288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Závěrečný seminář 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22. 3. 2022</a:t>
            </a:r>
          </a:p>
          <a:p>
            <a:pPr algn="l"/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 descr="Obsah obrázku nůž, kreslení&#10;&#10;Popis byl vytvořen automaticky">
            <a:extLst>
              <a:ext uri="{FF2B5EF4-FFF2-40B4-BE49-F238E27FC236}">
                <a16:creationId xmlns:a16="http://schemas.microsoft.com/office/drawing/2014/main" id="{740D7445-D18B-44E0-B354-D702CF01CE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44" y="5122912"/>
            <a:ext cx="1100102" cy="900000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1305330D-7308-4E21-8A13-BB6BF19C17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762" y="5122912"/>
            <a:ext cx="902273" cy="900000"/>
          </a:xfrm>
          <a:prstGeom prst="rect">
            <a:avLst/>
          </a:prstGeom>
        </p:spPr>
      </p:pic>
      <p:pic>
        <p:nvPicPr>
          <p:cNvPr id="9" name="Obrázek 8" descr="Obsah obrázku text, podepsat, kreslení, zastavit&#10;&#10;Popis byl vytvořen automaticky">
            <a:extLst>
              <a:ext uri="{FF2B5EF4-FFF2-40B4-BE49-F238E27FC236}">
                <a16:creationId xmlns:a16="http://schemas.microsoft.com/office/drawing/2014/main" id="{FCA7C312-478F-4B77-8A46-E6681BE7E4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151" y="5122912"/>
            <a:ext cx="141284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138"/>
            <a:ext cx="8229600" cy="7560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Cílové skupiny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A4CC242-85F7-4E93-BA25-C31C09448F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84150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671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600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Hlavní a strategické cíle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996318"/>
            <a:ext cx="7558258" cy="708962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05B93EC-B4A1-42DD-8649-E155031BBCF3}"/>
              </a:ext>
            </a:extLst>
          </p:cNvPr>
          <p:cNvSpPr txBox="1"/>
          <p:nvPr/>
        </p:nvSpPr>
        <p:spPr>
          <a:xfrm>
            <a:off x="542133" y="620688"/>
            <a:ext cx="80597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Senioři</a:t>
            </a:r>
          </a:p>
          <a:p>
            <a:pPr algn="just">
              <a:spcAft>
                <a:spcPts val="6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sz="16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b="0" i="0" u="none" strike="noStrike" dirty="0">
              <a:effectLst/>
              <a:latin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0DB80F77-6564-41D1-88FD-9636DF36C3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770394"/>
              </p:ext>
            </p:extLst>
          </p:nvPr>
        </p:nvGraphicFramePr>
        <p:xfrm>
          <a:off x="608946" y="1376688"/>
          <a:ext cx="763546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5462">
                  <a:extLst>
                    <a:ext uri="{9D8B030D-6E8A-4147-A177-3AD203B41FA5}">
                      <a16:colId xmlns:a16="http://schemas.microsoft.com/office/drawing/2014/main" val="2093775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 Podpořit dostupnost terénních služeb pro seniory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346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1.1.1 Síť pečovatelské služby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1.1.2 Síť osobní asistence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1.1.3 Odlehčovací služby pro seniory v Třešti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813118"/>
                  </a:ext>
                </a:extLst>
              </a:tr>
            </a:tbl>
          </a:graphicData>
        </a:graphic>
      </p:graphicFrame>
      <p:graphicFrame>
        <p:nvGraphicFramePr>
          <p:cNvPr id="13" name="Tabulka 13">
            <a:extLst>
              <a:ext uri="{FF2B5EF4-FFF2-40B4-BE49-F238E27FC236}">
                <a16:creationId xmlns:a16="http://schemas.microsoft.com/office/drawing/2014/main" id="{916B9E69-592C-4321-82E2-3908C9D78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11421"/>
              </p:ext>
            </p:extLst>
          </p:nvPr>
        </p:nvGraphicFramePr>
        <p:xfrm>
          <a:off x="612394" y="3038664"/>
          <a:ext cx="7632014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2014">
                  <a:extLst>
                    <a:ext uri="{9D8B030D-6E8A-4147-A177-3AD203B41FA5}">
                      <a16:colId xmlns:a16="http://schemas.microsoft.com/office/drawing/2014/main" val="871761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  <a:r>
                        <a:rPr lang="cs-CZ" sz="1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dirty="0"/>
                        <a:t>Rozšířit a zkvalitnit ambulantní a pobytové služby pro seniory </a:t>
                      </a:r>
                      <a:endParaRPr lang="cs-CZ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766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 Příprava a pilotní provoz týdenního stacionáře</a:t>
                      </a:r>
                    </a:p>
                    <a:p>
                      <a:r>
                        <a:rPr lang="cs-CZ" dirty="0"/>
                        <a:t>1.2.2 Rekonstrukce Domova pro seniory – </a:t>
                      </a:r>
                      <a:r>
                        <a:rPr lang="cs-CZ" dirty="0" err="1"/>
                        <a:t>Lesnov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016892"/>
                  </a:ext>
                </a:extLst>
              </a:tr>
            </a:tbl>
          </a:graphicData>
        </a:graphic>
      </p:graphicFrame>
      <p:graphicFrame>
        <p:nvGraphicFramePr>
          <p:cNvPr id="12" name="Tabulka 5">
            <a:extLst>
              <a:ext uri="{FF2B5EF4-FFF2-40B4-BE49-F238E27FC236}">
                <a16:creationId xmlns:a16="http://schemas.microsoft.com/office/drawing/2014/main" id="{35D70909-D1E0-46FE-8EFE-216AC5500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681886"/>
              </p:ext>
            </p:extLst>
          </p:nvPr>
        </p:nvGraphicFramePr>
        <p:xfrm>
          <a:off x="608946" y="4282637"/>
          <a:ext cx="77022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2276">
                  <a:extLst>
                    <a:ext uri="{9D8B030D-6E8A-4147-A177-3AD203B41FA5}">
                      <a16:colId xmlns:a16="http://schemas.microsoft.com/office/drawing/2014/main" val="6612144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1.3 Zajistit odborné poradenství na celém území SO ORP Jihlava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663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1.3.1 Koordinátor péče o seniory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48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83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20"/>
            <a:ext cx="8229600" cy="972024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Hlavní a strategické cíle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6273244"/>
            <a:ext cx="4605930" cy="432035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81C707-2F32-4630-906B-51CBC3B34E24}"/>
              </a:ext>
            </a:extLst>
          </p:cNvPr>
          <p:cNvSpPr txBox="1"/>
          <p:nvPr/>
        </p:nvSpPr>
        <p:spPr>
          <a:xfrm>
            <a:off x="323528" y="1124744"/>
            <a:ext cx="82296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Osoby se zdravotním postižením</a:t>
            </a:r>
          </a:p>
          <a:p>
            <a:pPr algn="just">
              <a:spcAft>
                <a:spcPts val="600"/>
              </a:spcAft>
            </a:pP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ulka 6">
            <a:extLst>
              <a:ext uri="{FF2B5EF4-FFF2-40B4-BE49-F238E27FC236}">
                <a16:creationId xmlns:a16="http://schemas.microsoft.com/office/drawing/2014/main" id="{A9D1DE4F-5335-477F-85A6-11D7F0DE0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474133"/>
              </p:ext>
            </p:extLst>
          </p:nvPr>
        </p:nvGraphicFramePr>
        <p:xfrm>
          <a:off x="457200" y="1726987"/>
          <a:ext cx="764319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3192">
                  <a:extLst>
                    <a:ext uri="{9D8B030D-6E8A-4147-A177-3AD203B41FA5}">
                      <a16:colId xmlns:a16="http://schemas.microsoft.com/office/drawing/2014/main" val="14383939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vl="0" algn="just">
                        <a:spcAft>
                          <a:spcPts val="600"/>
                        </a:spcAft>
                      </a:pPr>
                      <a:r>
                        <a:rPr lang="cs-CZ" dirty="0"/>
                        <a:t>2.1 Podpořit rozšiřování terénních služeb pro osoby se zdravotním postižením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50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2.1.1 Síť pečovatelské služby</a:t>
                      </a: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2.1.2 Stabilizace rané péče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391511"/>
                  </a:ext>
                </a:extLst>
              </a:tr>
            </a:tbl>
          </a:graphicData>
        </a:graphic>
      </p:graphicFrame>
      <p:graphicFrame>
        <p:nvGraphicFramePr>
          <p:cNvPr id="16" name="Tabulka 6">
            <a:extLst>
              <a:ext uri="{FF2B5EF4-FFF2-40B4-BE49-F238E27FC236}">
                <a16:creationId xmlns:a16="http://schemas.microsoft.com/office/drawing/2014/main" id="{68D7F79F-7842-4157-8446-1A887A3A4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34026"/>
              </p:ext>
            </p:extLst>
          </p:nvPr>
        </p:nvGraphicFramePr>
        <p:xfrm>
          <a:off x="457200" y="3130494"/>
          <a:ext cx="764319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3192">
                  <a:extLst>
                    <a:ext uri="{9D8B030D-6E8A-4147-A177-3AD203B41FA5}">
                      <a16:colId xmlns:a16="http://schemas.microsoft.com/office/drawing/2014/main" val="1536001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2.2 Rozšířit ambulantní, pobytové služby a bydlení pro osoby se zdravotním postižením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6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2.2.1 Odlehčovací služba</a:t>
                      </a:r>
                    </a:p>
                    <a:p>
                      <a:r>
                        <a:rPr lang="cs-CZ" i="0" dirty="0"/>
                        <a:t>2.2.2 Chráněné bydlení</a:t>
                      </a:r>
                    </a:p>
                    <a:p>
                      <a:r>
                        <a:rPr lang="cs-CZ" i="0" dirty="0"/>
                        <a:t>2.2.3 Domov pro osoby se zdravotním postižením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693521"/>
                  </a:ext>
                </a:extLst>
              </a:tr>
            </a:tbl>
          </a:graphicData>
        </a:graphic>
      </p:graphicFrame>
      <p:graphicFrame>
        <p:nvGraphicFramePr>
          <p:cNvPr id="13" name="Tabulka 6">
            <a:extLst>
              <a:ext uri="{FF2B5EF4-FFF2-40B4-BE49-F238E27FC236}">
                <a16:creationId xmlns:a16="http://schemas.microsoft.com/office/drawing/2014/main" id="{DF2405F6-CC58-45C4-8EEF-D2AE71B3D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306588"/>
              </p:ext>
            </p:extLst>
          </p:nvPr>
        </p:nvGraphicFramePr>
        <p:xfrm>
          <a:off x="457200" y="4866302"/>
          <a:ext cx="7643192" cy="44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43192">
                  <a:extLst>
                    <a:ext uri="{9D8B030D-6E8A-4147-A177-3AD203B41FA5}">
                      <a16:colId xmlns:a16="http://schemas.microsoft.com/office/drawing/2014/main" val="1536001473"/>
                    </a:ext>
                  </a:extLst>
                </a:gridCol>
              </a:tblGrid>
              <a:tr h="442816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2.3 Rozvinout aktivizační služby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69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54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20"/>
            <a:ext cx="8229600" cy="972024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Hlavní a strategické cíle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05B93EC-B4A1-42DD-8649-E155031BBCF3}"/>
              </a:ext>
            </a:extLst>
          </p:cNvPr>
          <p:cNvSpPr txBox="1"/>
          <p:nvPr/>
        </p:nvSpPr>
        <p:spPr>
          <a:xfrm>
            <a:off x="542133" y="916288"/>
            <a:ext cx="805973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Děti, mládež a rodiny</a:t>
            </a:r>
          </a:p>
          <a:p>
            <a:endParaRPr lang="cs-CZ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CD39F987-F559-415D-9401-68A4046B2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309355"/>
              </p:ext>
            </p:extLst>
          </p:nvPr>
        </p:nvGraphicFramePr>
        <p:xfrm>
          <a:off x="543958" y="1705417"/>
          <a:ext cx="7412418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2418">
                  <a:extLst>
                    <a:ext uri="{9D8B030D-6E8A-4147-A177-3AD203B41FA5}">
                      <a16:colId xmlns:a16="http://schemas.microsoft.com/office/drawing/2014/main" val="3824662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3.1 Podpořit rozšiřování terénních a ambulantních služeb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3.1.1 Dostupnost sociálně aktivizačních služeb</a:t>
                      </a:r>
                    </a:p>
                    <a:p>
                      <a:r>
                        <a:rPr lang="cs-CZ" dirty="0"/>
                        <a:t>3.1.2 Zřízení služby nízkoprahového zařízení pro děti a mládež</a:t>
                      </a:r>
                    </a:p>
                    <a:p>
                      <a:r>
                        <a:rPr lang="cs-CZ" dirty="0"/>
                        <a:t>3.1.3 Stabilizace rané péče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575178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BC1594D-F333-4113-8DB4-D24C2E1F2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385051"/>
              </p:ext>
            </p:extLst>
          </p:nvPr>
        </p:nvGraphicFramePr>
        <p:xfrm>
          <a:off x="527832" y="3205570"/>
          <a:ext cx="744467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4670">
                  <a:extLst>
                    <a:ext uri="{9D8B030D-6E8A-4147-A177-3AD203B41FA5}">
                      <a16:colId xmlns:a16="http://schemas.microsoft.com/office/drawing/2014/main" val="2804068601"/>
                    </a:ext>
                  </a:extLst>
                </a:gridCol>
              </a:tblGrid>
              <a:tr h="212090">
                <a:tc>
                  <a:txBody>
                    <a:bodyPr/>
                    <a:lstStyle/>
                    <a:p>
                      <a:r>
                        <a:rPr lang="cs-CZ" dirty="0"/>
                        <a:t>3.2 Podpořit bydlení pro rodiny s dětmi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58822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3.2.1 Systém podporovaného bydlení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75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87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20"/>
            <a:ext cx="8229600" cy="972024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Hlavní a strategické cíle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CD39F987-F559-415D-9401-68A4046B2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998139"/>
              </p:ext>
            </p:extLst>
          </p:nvPr>
        </p:nvGraphicFramePr>
        <p:xfrm>
          <a:off x="545103" y="1563251"/>
          <a:ext cx="746373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736">
                  <a:extLst>
                    <a:ext uri="{9D8B030D-6E8A-4147-A177-3AD203B41FA5}">
                      <a16:colId xmlns:a16="http://schemas.microsoft.com/office/drawing/2014/main" val="3824662669"/>
                    </a:ext>
                  </a:extLst>
                </a:gridCol>
              </a:tblGrid>
              <a:tr h="19558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4.1 Podpořit bydlení a navazující služby pro osoby ohrožené sociálním vyloučením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740"/>
                  </a:ext>
                </a:extLst>
              </a:tr>
              <a:tr h="195588"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4.1.1 Nízkoprahové denní centrum a noclehárna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4.1.2 Terénní programy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4.1.3 Azylový dům pro ženy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575178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885193F3-8C81-4168-9FED-5CD33CB1B45D}"/>
              </a:ext>
            </a:extLst>
          </p:cNvPr>
          <p:cNvSpPr txBox="1"/>
          <p:nvPr/>
        </p:nvSpPr>
        <p:spPr>
          <a:xfrm>
            <a:off x="515560" y="986666"/>
            <a:ext cx="78462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Osoby ohrožené sociálním vyloučením</a:t>
            </a:r>
            <a:endParaRPr lang="cs-CZ" sz="9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2A68CBCA-C296-46D3-A6CB-EF15600FE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523657"/>
              </p:ext>
            </p:extLst>
          </p:nvPr>
        </p:nvGraphicFramePr>
        <p:xfrm>
          <a:off x="542133" y="3333045"/>
          <a:ext cx="748625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6251">
                  <a:extLst>
                    <a:ext uri="{9D8B030D-6E8A-4147-A177-3AD203B41FA5}">
                      <a16:colId xmlns:a16="http://schemas.microsoft.com/office/drawing/2014/main" val="3824662669"/>
                    </a:ext>
                  </a:extLst>
                </a:gridCol>
              </a:tblGrid>
              <a:tr h="19558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4.2 Udržet stávající stav služeb pro osoby ohrožené závislostmi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740"/>
                  </a:ext>
                </a:extLst>
              </a:tr>
              <a:tr h="195588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4.2.1 Služba následné péče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575178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02F320D4-4395-4E2A-AF35-D8A4ED9EA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81406"/>
              </p:ext>
            </p:extLst>
          </p:nvPr>
        </p:nvGraphicFramePr>
        <p:xfrm>
          <a:off x="542133" y="4243793"/>
          <a:ext cx="748625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6251">
                  <a:extLst>
                    <a:ext uri="{9D8B030D-6E8A-4147-A177-3AD203B41FA5}">
                      <a16:colId xmlns:a16="http://schemas.microsoft.com/office/drawing/2014/main" val="63790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4.3 Podpořit rozšiřování služeb pro cizince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693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4.3.1 Odborné sociální poradenství pro cizince/Sociální rehabilitace pro cizince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866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16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20"/>
            <a:ext cx="8229600" cy="972024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Hlavní a strategické cíle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graphicFrame>
        <p:nvGraphicFramePr>
          <p:cNvPr id="4" name="Tabulka 5">
            <a:extLst>
              <a:ext uri="{FF2B5EF4-FFF2-40B4-BE49-F238E27FC236}">
                <a16:creationId xmlns:a16="http://schemas.microsoft.com/office/drawing/2014/main" id="{CD39F987-F559-415D-9401-68A4046B2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5375"/>
              </p:ext>
            </p:extLst>
          </p:nvPr>
        </p:nvGraphicFramePr>
        <p:xfrm>
          <a:off x="545103" y="1563251"/>
          <a:ext cx="746373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736">
                  <a:extLst>
                    <a:ext uri="{9D8B030D-6E8A-4147-A177-3AD203B41FA5}">
                      <a16:colId xmlns:a16="http://schemas.microsoft.com/office/drawing/2014/main" val="3824662669"/>
                    </a:ext>
                  </a:extLst>
                </a:gridCol>
              </a:tblGrid>
              <a:tr h="19558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5.1 Zajistit systém optimalizace a udržitelnosti sociálních služeb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740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885193F3-8C81-4168-9FED-5CD33CB1B45D}"/>
              </a:ext>
            </a:extLst>
          </p:cNvPr>
          <p:cNvSpPr txBox="1"/>
          <p:nvPr/>
        </p:nvSpPr>
        <p:spPr>
          <a:xfrm>
            <a:off x="515560" y="986666"/>
            <a:ext cx="78462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Průřezová témata</a:t>
            </a:r>
            <a:endParaRPr lang="cs-CZ" sz="9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ulka 5">
            <a:extLst>
              <a:ext uri="{FF2B5EF4-FFF2-40B4-BE49-F238E27FC236}">
                <a16:creationId xmlns:a16="http://schemas.microsoft.com/office/drawing/2014/main" id="{2A68CBCA-C296-46D3-A6CB-EF15600FE7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826351"/>
              </p:ext>
            </p:extLst>
          </p:nvPr>
        </p:nvGraphicFramePr>
        <p:xfrm>
          <a:off x="542132" y="2239962"/>
          <a:ext cx="74637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3735">
                  <a:extLst>
                    <a:ext uri="{9D8B030D-6E8A-4147-A177-3AD203B41FA5}">
                      <a16:colId xmlns:a16="http://schemas.microsoft.com/office/drawing/2014/main" val="3824662669"/>
                    </a:ext>
                  </a:extLst>
                </a:gridCol>
              </a:tblGrid>
              <a:tr h="19558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5.2 Zlepšit informovanost o sociálních službách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33740"/>
                  </a:ext>
                </a:extLst>
              </a:tr>
            </a:tbl>
          </a:graphicData>
        </a:graphic>
      </p:graphicFrame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02F320D4-4395-4E2A-AF35-D8A4ED9EA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24314"/>
              </p:ext>
            </p:extLst>
          </p:nvPr>
        </p:nvGraphicFramePr>
        <p:xfrm>
          <a:off x="559778" y="2867278"/>
          <a:ext cx="741424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4243">
                  <a:extLst>
                    <a:ext uri="{9D8B030D-6E8A-4147-A177-3AD203B41FA5}">
                      <a16:colId xmlns:a16="http://schemas.microsoft.com/office/drawing/2014/main" val="637909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dirty="0"/>
                        <a:t>5.3 Zajistit systém udržitelného financování sociálních služeb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693164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3D0CBAAB-4EB7-430E-8895-D87546699F45}"/>
              </a:ext>
            </a:extLst>
          </p:cNvPr>
          <p:cNvSpPr txBox="1"/>
          <p:nvPr/>
        </p:nvSpPr>
        <p:spPr>
          <a:xfrm>
            <a:off x="566878" y="3594710"/>
            <a:ext cx="7414242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</a:rPr>
              <a:t>5.4 Rozvinout dobrovolnické programy v 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369652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Komunitní plánování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A05B93EC-B4A1-42DD-8649-E155031BBCF3}"/>
              </a:ext>
            </a:extLst>
          </p:cNvPr>
          <p:cNvSpPr txBox="1"/>
          <p:nvPr/>
        </p:nvSpPr>
        <p:spPr>
          <a:xfrm>
            <a:off x="542132" y="1268760"/>
            <a:ext cx="80597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řipomínkování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Veřejnost – prosinec 2021 – leden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Obce – jednotlivá setkání v rámci pracovních skupin dle území, jako celek: prosinec 2021 – leden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Poskytovatelé SS - jednotlivá setkání v rámci pracovních skupin dle území, jako celek: prosinec 2021 – leden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Komise pro neziskovou a sociální oblast – prosinec 2021, leden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Zastupitelstvo města Jihlava – prosinec 2021 – leden 2022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Aktualizace dokumentu každoročně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rok listopad/prosinec evaluace a aktualizace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Brožury pro veřejnost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Seznámení veřejnosti s nabídkou sociálních služeb</a:t>
            </a:r>
            <a:endParaRPr lang="cs-CZ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738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4984" y="1268760"/>
            <a:ext cx="8229600" cy="3730426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Děkujeme za pozornost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Ing. Lucie Koumarová, 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tel. 725 774 709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Ing. Zuzana Pátková,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tel. 727 883 087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085A29-1C70-4A4D-A29D-68516B7D6F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33" y="5949280"/>
            <a:ext cx="8059733" cy="756000"/>
          </a:xfrm>
        </p:spPr>
      </p:pic>
    </p:spTree>
    <p:extLst>
      <p:ext uri="{BB962C8B-B14F-4D97-AF65-F5344CB8AC3E}">
        <p14:creationId xmlns:p14="http://schemas.microsoft.com/office/powerpoint/2010/main" val="6322247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436</Words>
  <Application>Microsoft Office PowerPoint</Application>
  <PresentationFormat>Předvádění na obrazovce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 Vytvoření střednědobého plánu rozvoje sociálních služeb pro ORP Jihlava CZ.03.2.63/0.0/0.0/19_106/0015336  </vt:lpstr>
      <vt:lpstr>Cílové skupiny</vt:lpstr>
      <vt:lpstr>Hlavní a strategické cíle </vt:lpstr>
      <vt:lpstr>Hlavní a strategické cíle </vt:lpstr>
      <vt:lpstr>Hlavní a strategické cíle </vt:lpstr>
      <vt:lpstr>Hlavní a strategické cíle </vt:lpstr>
      <vt:lpstr>Hlavní a strategické cíle </vt:lpstr>
      <vt:lpstr>Komunitní plánování</vt:lpstr>
      <vt:lpstr>Děkujeme za pozornost  Ing. Lucie Koumarová,  tel. 725 774 709  Ing. Zuzana Pátková, tel. 727 883 087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mikro trestsko</cp:lastModifiedBy>
  <cp:revision>81</cp:revision>
  <dcterms:created xsi:type="dcterms:W3CDTF">2015-05-26T11:30:55Z</dcterms:created>
  <dcterms:modified xsi:type="dcterms:W3CDTF">2022-04-12T08:22:52Z</dcterms:modified>
</cp:coreProperties>
</file>