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9" r:id="rId4"/>
    <p:sldId id="261" r:id="rId5"/>
    <p:sldId id="283" r:id="rId6"/>
    <p:sldId id="285" r:id="rId7"/>
    <p:sldId id="284" r:id="rId8"/>
    <p:sldId id="286" r:id="rId9"/>
    <p:sldId id="288" r:id="rId10"/>
    <p:sldId id="287" r:id="rId11"/>
    <p:sldId id="274" r:id="rId12"/>
    <p:sldId id="275" r:id="rId13"/>
    <p:sldId id="276" r:id="rId14"/>
    <p:sldId id="289" r:id="rId15"/>
    <p:sldId id="268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07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046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423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15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503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806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5175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17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4240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2763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0131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748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1ACA1973-B384-4A83-9121-28A9D795D729}" type="datetimeFigureOut">
              <a:rPr lang="cs-CZ" smtClean="0"/>
              <a:t>25.10.2023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ECB2D941-F052-4A88-ACA0-5A9B049D365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34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6608963" cy="2496608"/>
          </a:xfrm>
        </p:spPr>
        <p:txBody>
          <a:bodyPr>
            <a:normAutofit/>
          </a:bodyPr>
          <a:lstStyle/>
          <a:p>
            <a:r>
              <a:rPr lang="cs-CZ" sz="6200" dirty="0"/>
              <a:t>VÝSTUPY</a:t>
            </a:r>
            <a:br>
              <a:rPr lang="cs-CZ" sz="6200" dirty="0"/>
            </a:br>
            <a:r>
              <a:rPr lang="cs-CZ" sz="6200" dirty="0"/>
              <a:t>projektu MAP III </a:t>
            </a:r>
            <a:br>
              <a:rPr lang="cs-CZ" sz="6200" dirty="0"/>
            </a:br>
            <a:r>
              <a:rPr lang="cs-CZ" sz="4000" dirty="0"/>
              <a:t>pro SO ORP Jihlava</a:t>
            </a:r>
            <a:endParaRPr lang="cs-CZ" sz="6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7513" y="3267076"/>
            <a:ext cx="6544954" cy="666514"/>
          </a:xfrm>
        </p:spPr>
        <p:txBody>
          <a:bodyPr>
            <a:normAutofit fontScale="32500" lnSpcReduction="20000"/>
          </a:bodyPr>
          <a:lstStyle/>
          <a:p>
            <a:r>
              <a:rPr lang="cs-CZ" sz="7200" dirty="0"/>
              <a:t>CZ.02.3.68/0.0/0.0/20_082/0022954 </a:t>
            </a:r>
          </a:p>
          <a:p>
            <a:r>
              <a:rPr lang="cs-CZ" sz="1800" dirty="0"/>
              <a:t>														</a:t>
            </a:r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73EA2C3E-E336-4F2C-AC83-50B4F69A4E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0"/>
            <a:ext cx="463905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10" y="1125123"/>
            <a:ext cx="3361826" cy="17229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942" y="3209454"/>
            <a:ext cx="4543807" cy="967708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CF7AB069-6796-6E87-DD44-ACD8917C0943}"/>
              </a:ext>
            </a:extLst>
          </p:cNvPr>
          <p:cNvSpPr txBox="1">
            <a:spLocks/>
          </p:cNvSpPr>
          <p:nvPr/>
        </p:nvSpPr>
        <p:spPr>
          <a:xfrm>
            <a:off x="603503" y="4057414"/>
            <a:ext cx="6608963" cy="24966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8800" kern="1200" spc="-12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200" dirty="0"/>
              <a:t>NASTAVENÍ </a:t>
            </a:r>
            <a:br>
              <a:rPr lang="cs-CZ" sz="6200" dirty="0"/>
            </a:br>
            <a:r>
              <a:rPr lang="cs-CZ" sz="6200" dirty="0"/>
              <a:t>pokračování MAP IV </a:t>
            </a:r>
            <a:br>
              <a:rPr lang="cs-CZ" sz="6200" dirty="0"/>
            </a:br>
            <a:r>
              <a:rPr lang="cs-CZ" sz="4000" dirty="0"/>
              <a:t>pro SO ORP Jihlava</a:t>
            </a:r>
            <a:endParaRPr lang="cs-CZ" sz="6200" dirty="0"/>
          </a:p>
        </p:txBody>
      </p:sp>
      <p:pic>
        <p:nvPicPr>
          <p:cNvPr id="6" name="Obrázek 5" descr="Obsah obrázku nůž, kreslení&#10;&#10;Popis byl vytvořen automaticky">
            <a:extLst>
              <a:ext uri="{FF2B5EF4-FFF2-40B4-BE49-F238E27FC236}">
                <a16:creationId xmlns:a16="http://schemas.microsoft.com/office/drawing/2014/main" id="{01D6A558-0B2B-B6E2-EF14-C773BF9C9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32" y="5689588"/>
            <a:ext cx="895955" cy="732986"/>
          </a:xfrm>
          <a:prstGeom prst="rect">
            <a:avLst/>
          </a:prstGeom>
        </p:spPr>
      </p:pic>
      <p:pic>
        <p:nvPicPr>
          <p:cNvPr id="8" name="Obrázek 7" descr="Obsah obrázku kreslení&#10;&#10;Popis byl vytvořen automaticky">
            <a:extLst>
              <a:ext uri="{FF2B5EF4-FFF2-40B4-BE49-F238E27FC236}">
                <a16:creationId xmlns:a16="http://schemas.microsoft.com/office/drawing/2014/main" id="{6EE3CA7F-4D0D-91EC-5AB3-DADB6E4E50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678" y="5689588"/>
            <a:ext cx="734836" cy="73298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91A9DCE-B522-B1A4-6206-872223FA6E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125" t="43333" r="32852" b="36667"/>
          <a:stretch/>
        </p:blipFill>
        <p:spPr>
          <a:xfrm>
            <a:off x="9719105" y="5689588"/>
            <a:ext cx="2216752" cy="73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011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68C92F45-823B-96E9-072B-C1E2EB7B5A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Strategický plán - VIZE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771EF2-275C-9737-351E-B23DFBA0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75012"/>
            <a:ext cx="10753725" cy="444649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2800" i="1" dirty="0"/>
              <a:t>Správní obvod ORP Jihlava disponuje </a:t>
            </a:r>
            <a:r>
              <a:rPr lang="cs-CZ" sz="2800" b="1" i="1" dirty="0"/>
              <a:t>kvalitní sítí škol </a:t>
            </a:r>
            <a:r>
              <a:rPr lang="cs-CZ" sz="2800" i="1" dirty="0"/>
              <a:t>a školských zařízení, která je kapacitně dostačující </a:t>
            </a:r>
            <a:br>
              <a:rPr lang="cs-CZ" sz="2800" i="1" dirty="0"/>
            </a:br>
            <a:r>
              <a:rPr lang="cs-CZ" sz="2800" i="1" dirty="0"/>
              <a:t>a zároveň umožňuje </a:t>
            </a:r>
            <a:r>
              <a:rPr lang="cs-CZ" sz="2800" b="1" i="1" dirty="0"/>
              <a:t>adekvátní počet žáků </a:t>
            </a:r>
            <a:r>
              <a:rPr lang="cs-CZ" sz="2800" i="1" dirty="0"/>
              <a:t>v každé </a:t>
            </a:r>
            <a:r>
              <a:rPr lang="cs-CZ" sz="2800" i="1" dirty="0" smtClean="0"/>
              <a:t>třídě.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2800" i="1" dirty="0" smtClean="0"/>
              <a:t>Ředitelé </a:t>
            </a:r>
            <a:r>
              <a:rPr lang="cs-CZ" sz="2800" i="1" dirty="0"/>
              <a:t>a pedagogové pracují ve vzájemně </a:t>
            </a:r>
            <a:r>
              <a:rPr lang="cs-CZ" sz="2800" b="1" i="1" dirty="0"/>
              <a:t>podporujícím prostředí </a:t>
            </a:r>
            <a:r>
              <a:rPr lang="cs-CZ" sz="2800" i="1" dirty="0"/>
              <a:t>včetně dostatečně kapacitně posílených </a:t>
            </a:r>
            <a:r>
              <a:rPr lang="cs-CZ" sz="2800" b="1" i="1" dirty="0"/>
              <a:t>podpůrných pedagogických </a:t>
            </a:r>
            <a:r>
              <a:rPr lang="cs-CZ" sz="2800" b="1" i="1" dirty="0" smtClean="0"/>
              <a:t>pozic</a:t>
            </a:r>
            <a:r>
              <a:rPr lang="cs-CZ" sz="2800" i="1" dirty="0" smtClean="0"/>
              <a:t>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2800" i="1" dirty="0" smtClean="0"/>
              <a:t>Výuka </a:t>
            </a:r>
            <a:r>
              <a:rPr lang="cs-CZ" sz="2800" i="1" dirty="0"/>
              <a:t>probíhá </a:t>
            </a:r>
            <a:r>
              <a:rPr lang="cs-CZ" sz="2800" b="1" i="1" dirty="0"/>
              <a:t>inovativní formou</a:t>
            </a:r>
            <a:r>
              <a:rPr lang="cs-CZ" sz="2800" i="1" dirty="0"/>
              <a:t>, která reflektuje </a:t>
            </a:r>
            <a:r>
              <a:rPr lang="cs-CZ" sz="2800" b="1" i="1" dirty="0"/>
              <a:t>individuální potřeby </a:t>
            </a:r>
            <a:r>
              <a:rPr lang="cs-CZ" sz="2800" i="1" dirty="0"/>
              <a:t>dětí a žáků. Ti se v tomto prostředí cítí příjemně a jsou motivováni se </a:t>
            </a:r>
            <a:r>
              <a:rPr lang="cs-CZ" sz="2800" i="1" dirty="0" smtClean="0"/>
              <a:t>vzdělávat.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cs-CZ" sz="2800" i="1" dirty="0" smtClean="0"/>
              <a:t>Školy </a:t>
            </a:r>
            <a:r>
              <a:rPr lang="cs-CZ" sz="2800" i="1" dirty="0"/>
              <a:t>se propojují s dalšími školami/školskými zařízeními a touto formou </a:t>
            </a:r>
            <a:r>
              <a:rPr lang="cs-CZ" sz="2800" b="1" i="1" dirty="0"/>
              <a:t>sdílí své zkušenosti </a:t>
            </a:r>
            <a:r>
              <a:rPr lang="cs-CZ" sz="2800" i="1" dirty="0"/>
              <a:t>a příklady dobré praxe. </a:t>
            </a:r>
            <a:endParaRPr lang="cs-CZ" sz="2800" dirty="0"/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25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Priority a cíle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graphicFrame>
        <p:nvGraphicFramePr>
          <p:cNvPr id="3" name="Zástupný obsah 2">
            <a:extLst>
              <a:ext uri="{FF2B5EF4-FFF2-40B4-BE49-F238E27FC236}">
                <a16:creationId xmlns:a16="http://schemas.microsoft.com/office/drawing/2014/main" id="{7B558D29-5F38-1246-408D-B9FEC1D106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898256"/>
              </p:ext>
            </p:extLst>
          </p:nvPr>
        </p:nvGraphicFramePr>
        <p:xfrm>
          <a:off x="762001" y="1828799"/>
          <a:ext cx="8704729" cy="4428564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111927">
                  <a:extLst>
                    <a:ext uri="{9D8B030D-6E8A-4147-A177-3AD203B41FA5}">
                      <a16:colId xmlns:a16="http://schemas.microsoft.com/office/drawing/2014/main" val="3815323328"/>
                    </a:ext>
                  </a:extLst>
                </a:gridCol>
                <a:gridCol w="6592802">
                  <a:extLst>
                    <a:ext uri="{9D8B030D-6E8A-4147-A177-3AD203B41FA5}">
                      <a16:colId xmlns:a16="http://schemas.microsoft.com/office/drawing/2014/main" val="84176682"/>
                    </a:ext>
                  </a:extLst>
                </a:gridCol>
              </a:tblGrid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Priorita č. 1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Dostupné a kvalitní předškolní vzdělávání pro všechny děti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5082166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Cíle: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1.1 Investiční výdaje MŠ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4024951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1.2 Děti v prostředí MŠ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9072523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1.3 Pedagogové a podpůrné pedagogické pozice v MŠ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4856105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Priorita č. 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effectLst/>
                        </a:rPr>
                        <a:t>Kvalitní vzdělávání v motivujícím prostředí pro žáky i pedagogy 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4183147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Cíle: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2.1 Investiční výdaje ZŠ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4224012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2.2 Žáci v prostředí ZŠ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1868840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2.3 Pedagogové a podpůrné pedagogické pozice v ZŠ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478356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Priorita č. 3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effectLst/>
                        </a:rPr>
                        <a:t>Rozvoj kompetencí a podmínek pro plynulý chod školy/školského zařízení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1805583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Cíle: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3.1 Vedení škol/školských zařízení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3970473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3.2 Metodické sdílení informací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166578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Priorita č. 4 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b="1" dirty="0">
                          <a:effectLst/>
                        </a:rPr>
                        <a:t>Mimoškolní aktivity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2983890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Cíle: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4.1 Investiční výdaje ve školských zařízeních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9817705"/>
                  </a:ext>
                </a:extLst>
              </a:tr>
              <a:tr h="3163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100" dirty="0">
                          <a:effectLst/>
                        </a:rPr>
                        <a:t>4.2 Rozvoj školy jako komunitního centra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97632389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68C92F45-823B-96E9-072B-C1E2EB7B5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86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Webové stránky&#10;&#10;Popis byl vytvořen automaticky">
            <a:extLst>
              <a:ext uri="{FF2B5EF4-FFF2-40B4-BE49-F238E27FC236}">
                <a16:creationId xmlns:a16="http://schemas.microsoft.com/office/drawing/2014/main" id="{57EE11B1-4DD6-72F7-1594-F269A52DDE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0" t="25868" r="9921" b="29923"/>
          <a:stretch/>
        </p:blipFill>
        <p:spPr bwMode="auto">
          <a:xfrm>
            <a:off x="8725852" y="1577873"/>
            <a:ext cx="3466148" cy="32264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dobré praxe – Vysočina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771EF2-275C-9737-351E-B23DFBA0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4" y="1863206"/>
            <a:ext cx="10398781" cy="485774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nejvíce ceněným faktorem byla spolupráce, sdílení a síťování škol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cílené pracovní skupiny – malotřídky, přechod MŠ a ZŠ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sdílený logoped, psycholog, IT poradce, rodilý mluvčí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spolupráce s knihovnou – čtenářské dílny, scénické čtení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vzdělávání učitelů včetně letních škol a výjezdů do jiných škol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vznik regionální učebnice - Ať mě Trčka trkne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tisk a výstava 3D soch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společné aktivity – recitační soutěže, výstava obrazů z českých večerníčků, 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ekologické festivaly s workshopy a mnoho dalších aktivit – polytechnika, rovné příležitosti, cizí jazyky, IT, …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C92F45-823B-96E9-072B-C1E2EB7B5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9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dobré praxe – ČR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771EF2-275C-9737-351E-B23DFBA0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62125"/>
            <a:ext cx="10943844" cy="4848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i="1" dirty="0">
                <a:latin typeface="Calibri" panose="020F0502020204030204" pitchFamily="34" charset="0"/>
                <a:cs typeface="Calibri" panose="020F0502020204030204" pitchFamily="34" charset="0"/>
              </a:rPr>
              <a:t>SO ORP srovnatelné svojí velikostí cca 100 tis. obyvatel (Chrudim, Zlín, Opava, Pardubice, Uherské Hradiště, Prostějov, Brandýs nad Labem, Teplice, Ústí nad Labem, Mladá Boleslav, Znojmo)</a:t>
            </a:r>
          </a:p>
          <a:p>
            <a:pPr marL="0" indent="0">
              <a:buNone/>
            </a:pPr>
            <a:endParaRPr lang="cs-CZ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polytechnika a kariérové poradenství - tvoření, dílny, spolupráce s VŠ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sdílený logoped, psycholog, IT poradce, rodilý mluvčí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výsadba stromů k výročí republiky – např. štěp z lidické hrušně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IT, robotika, 3D tiskárny – výroba, programování a prezentace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vzdělávání pedagogů - emoční inteligence, komunikace s rodiči v afektu, kyberšikana + metodické kabinety/kavárny pro pedagogy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společné projekty - knižní kufrování, divadelní sady, kufry plné matematiky (pomůcky, hry a metodické listy), úniková hra, společná kniha pohádek a ilustrací, …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C92F45-823B-96E9-072B-C1E2EB7B5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183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pracovních skupin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771EF2-275C-9737-351E-B23DFBA0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62125"/>
            <a:ext cx="10943844" cy="4848225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PS pro rovné příležitosti		 11 setkání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PS pro financování			   8 setkání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PS na podporu škol v plánování	 11 setkání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PS  na podporu čtenářské gramotnosti	   8 setkání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PS na podporu matematické gramotnosti  8 setkání</a:t>
            </a:r>
          </a:p>
          <a:p>
            <a:pPr marL="0" indent="0">
              <a:buNone/>
            </a:pPr>
            <a:endParaRPr lang="cs-CZ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Další aktivity: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Schůzky realizačního týmu 		23 setkání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Jednání řídicího výboru	</a:t>
            </a:r>
            <a:r>
              <a:rPr lang="cs-CZ" smtClean="0">
                <a:latin typeface="Calibri" panose="020F0502020204030204" pitchFamily="34" charset="0"/>
                <a:cs typeface="Calibri" panose="020F0502020204030204" pitchFamily="34" charset="0"/>
              </a:rPr>
              <a:t>	  5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termínů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Setkávání s dalšími projekty MAP v rámci kraje, se systémovým podpůrným projektem a s projektem KAP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 Setkání s řediteli a zřizovateli nad analytickými dokumenty a přípravou dalších akčních plánů</a:t>
            </a:r>
          </a:p>
          <a:p>
            <a:pPr marL="0" indent="0">
              <a:buNone/>
            </a:pP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C92F45-823B-96E9-072B-C1E2EB7B5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326825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8137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4954" y="1487534"/>
            <a:ext cx="8825660" cy="1692187"/>
          </a:xfrm>
        </p:spPr>
        <p:txBody>
          <a:bodyPr/>
          <a:lstStyle/>
          <a:p>
            <a:pPr algn="ctr"/>
            <a:r>
              <a:rPr lang="cs-CZ" b="1" dirty="0" smtClean="0"/>
              <a:t>To vše jsme zpracovali, vyhodnotili …</a:t>
            </a:r>
            <a:endParaRPr lang="cs-CZ" b="1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54954" y="3601616"/>
            <a:ext cx="8825659" cy="2283751"/>
          </a:xfrm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cs-CZ" sz="60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 IV ORP Jihlava</a:t>
            </a:r>
            <a:endParaRPr lang="cs-CZ" sz="60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06AB33B0-6B69-D249-5DDD-30CCA9D84B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9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MAP III pro ORP Jihlava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7725" y="1914525"/>
            <a:ext cx="9563601" cy="4646695"/>
          </a:xfrm>
        </p:spPr>
        <p:txBody>
          <a:bodyPr>
            <a:normAutofit lnSpcReduction="10000"/>
          </a:bodyPr>
          <a:lstStyle/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ŽADATEL: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Statutární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město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Jihlava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FINANČNÍ PARTNEŘI: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Asociace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neformálního vzdělávání,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z.s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analýza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a evaluace </a:t>
            </a:r>
            <a:endParaRPr lang="cs-CZ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→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Místní 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akční skupina 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Třešťsko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, o.p.s. </a:t>
            </a:r>
            <a:endParaRPr lang="cs-CZ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	aktualizace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strategické a implementační </a:t>
            </a:r>
            <a:r>
              <a:rPr lang="cs-CZ" dirty="0" smtClean="0">
                <a:latin typeface="Calibri" panose="020F0502020204030204" pitchFamily="34" charset="0"/>
                <a:cs typeface="Calibri" panose="020F0502020204030204" pitchFamily="34" charset="0"/>
              </a:rPr>
              <a:t>části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Realizace projektu: 1. 12. 2021 – 30. 11. 2023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53 zapojených škol (MŠ, ZŠ, ZUŠ)</a:t>
            </a:r>
            <a:b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440685B-35C2-DA38-F145-611895F73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879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Aktivity projektu MAP III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7224" y="1733550"/>
            <a:ext cx="10991851" cy="4963341"/>
          </a:xfrm>
        </p:spPr>
        <p:txBody>
          <a:bodyPr>
            <a:noAutofit/>
          </a:bodyPr>
          <a:lstStyle/>
          <a:p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Místní akční plány rozvoje vzdělávání III</a:t>
            </a:r>
            <a:b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</a:p>
          <a:p>
            <a:pPr marL="1005840" lvl="4" indent="-4572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Řízení procesu rozvoje a aktualizace MAP</a:t>
            </a:r>
          </a:p>
          <a:p>
            <a:pPr marL="1005840" lvl="4" indent="-4572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Zpracování komunikačního plánu, zpracování a realizace konzultačního procesu </a:t>
            </a:r>
          </a:p>
          <a:p>
            <a:pPr marL="1005840" lvl="4" indent="-4572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Pracovní skupina pro financování</a:t>
            </a:r>
          </a:p>
          <a:p>
            <a:pPr marL="1005840" lvl="4" indent="-4572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Pracovní skupiny ke čtenářské a matematické gramotnosti a k rozvoji potenciálu každého žáka</a:t>
            </a:r>
          </a:p>
          <a:p>
            <a:pPr marL="1005840" lvl="4" indent="-4572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Pracovní skupina pro rovné příležitosti</a:t>
            </a:r>
          </a:p>
          <a:p>
            <a:pPr marL="1005840" lvl="4" indent="-4572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Podpora škol v plánování</a:t>
            </a:r>
          </a:p>
          <a:p>
            <a:pPr marL="1005840" lvl="4" indent="-4572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Místní akční plánování</a:t>
            </a:r>
          </a:p>
          <a:p>
            <a:pPr marL="1005840" lvl="4" indent="-4572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Spolupráce s projektem KAP</a:t>
            </a:r>
          </a:p>
          <a:p>
            <a:pPr marL="1005840" lvl="4" indent="-4572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Spolupráce s projektem poskytujícím metodickou podporu akčnímu plánování v území</a:t>
            </a:r>
          </a:p>
          <a:p>
            <a:pPr marL="1005840" lvl="4" indent="-457200" algn="just">
              <a:buFont typeface="Arial" panose="020B0604020202020204" pitchFamily="34" charset="0"/>
              <a:buChar char="•"/>
            </a:pP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Spolupráce s ostatními projekty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IPs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IPo</a:t>
            </a:r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 koncepčními</a:t>
            </a:r>
          </a:p>
          <a:p>
            <a:pPr marL="1005840" lvl="4" indent="-457200" algn="just">
              <a:buFont typeface="Arial" panose="020B0604020202020204" pitchFamily="34" charset="0"/>
              <a:buChar char="•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Evaluace procesu místního akčního plánování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3ABA191-B818-DD9C-CD1A-D971362D29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0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potřeb v území - </a:t>
            </a:r>
            <a:r>
              <a:rPr lang="cs-CZ" dirty="0" smtClean="0"/>
              <a:t>KVAS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771EF2-275C-9737-351E-B23DFBA0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75012"/>
            <a:ext cx="10753725" cy="4150659"/>
          </a:xfrm>
        </p:spPr>
        <p:txBody>
          <a:bodyPr>
            <a:normAutofit/>
          </a:bodyPr>
          <a:lstStyle/>
          <a:p>
            <a:r>
              <a:rPr lang="cs-CZ" sz="18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</a:t>
            </a:r>
            <a:r>
              <a:rPr lang="cs-CZ" sz="1800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nalýza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potřeb škol zřizovaných </a:t>
            </a:r>
            <a:r>
              <a:rPr lang="cs-CZ" sz="1800" b="1" i="0" u="none" strike="noStrike" baseline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statutárním </a:t>
            </a:r>
            <a:r>
              <a:rPr lang="cs-CZ" sz="1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městem Jihlava (2020) - KVAS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pracovní setkání s pedagogickými pracovníky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dotazníkové šetření pro žáky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polostrukturovaný rozhovor s vedením škol</a:t>
            </a:r>
          </a:p>
          <a:p>
            <a:pPr lvl="2"/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výzvy vzešlé z výše uvedených komunikačních </a:t>
            </a: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kanálů:</a:t>
            </a:r>
          </a:p>
          <a:p>
            <a:pPr lvl="2"/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komunikace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rodiči</a:t>
            </a:r>
          </a:p>
          <a:p>
            <a:pPr lvl="2"/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smysluplnost výuky</a:t>
            </a:r>
          </a:p>
          <a:p>
            <a:pPr lvl="2"/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komunikace </a:t>
            </a:r>
            <a:r>
              <a:rPr lang="cs-CZ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vedením</a:t>
            </a:r>
          </a:p>
          <a:p>
            <a:pPr lvl="2"/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týmová spolupráce</a:t>
            </a:r>
          </a:p>
          <a:p>
            <a:pPr lvl="2"/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renegerace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učitelů</a:t>
            </a:r>
            <a:endParaRPr lang="cs-CZ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endParaRPr lang="cs-CZ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cs-CZ" sz="16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C92F45-823B-96E9-072B-C1E2EB7B5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0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661851" y="500063"/>
            <a:ext cx="10110924" cy="1657350"/>
          </a:xfrm>
        </p:spPr>
        <p:txBody>
          <a:bodyPr/>
          <a:lstStyle/>
          <a:p>
            <a:r>
              <a:rPr lang="cs-CZ" dirty="0"/>
              <a:t>Analýza potřeb v území - KVAS </a:t>
            </a:r>
          </a:p>
        </p:txBody>
      </p:sp>
      <p:pic>
        <p:nvPicPr>
          <p:cNvPr id="3" name="Zástupný obsah 2">
            <a:extLst>
              <a:ext uri="{FF2B5EF4-FFF2-40B4-BE49-F238E27FC236}">
                <a16:creationId xmlns:a16="http://schemas.microsoft.com/office/drawing/2014/main" id="{4EEE36F9-FEAF-1862-3ED1-D56EF1FFA294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10" y="1662062"/>
            <a:ext cx="6720245" cy="49401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8C92F45-823B-96E9-072B-C1E2EB7B5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3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potřeb v území - </a:t>
            </a:r>
            <a:r>
              <a:rPr lang="cs-CZ" dirty="0" smtClean="0"/>
              <a:t>ANEV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771EF2-275C-9737-351E-B23DFBA0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75012"/>
            <a:ext cx="10753725" cy="4150659"/>
          </a:xfrm>
        </p:spPr>
        <p:txBody>
          <a:bodyPr>
            <a:normAutofit lnSpcReduction="10000"/>
          </a:bodyPr>
          <a:lstStyle/>
          <a:p>
            <a:pPr marL="0" lvl="2" indent="0">
              <a:buNone/>
            </a:pPr>
            <a:r>
              <a:rPr lang="cs-CZ" sz="1800" b="1" i="0" dirty="0">
                <a:solidFill>
                  <a:srgbClr val="000000"/>
                </a:solidFill>
                <a:latin typeface="Calibri" panose="020F0502020204030204" pitchFamily="34" charset="0"/>
              </a:rPr>
              <a:t>Mapování situace škol na území SO ORP Jihlava (2022) - ANEV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polostrukturovaný</a:t>
            </a:r>
            <a:r>
              <a:rPr lang="cs-CZ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rozhovor s vedením škol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interaktivní skupinová diskuze s pedagogickými pracovníky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individuální online rozhovory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cs-CZ" sz="180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focusní</a:t>
            </a:r>
            <a:r>
              <a:rPr lang="cs-CZ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skupiny se zástupci škol, zřizovatelů, organizací zapojeních do vzdělávacího procesu</a:t>
            </a:r>
          </a:p>
          <a:p>
            <a:pPr marL="0" lvl="3" indent="0">
              <a:buNone/>
            </a:pPr>
            <a:r>
              <a:rPr lang="cs-CZ" sz="2000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doporučení:</a:t>
            </a:r>
          </a:p>
          <a:p>
            <a:pPr marL="0" lvl="3" indent="0">
              <a:buNone/>
            </a:pPr>
            <a:r>
              <a:rPr lang="cs-CZ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</a:t>
            </a:r>
            <a:r>
              <a:rPr lang="cs-CZ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vedení škol v oblasti administrativního a organizačního </a:t>
            </a:r>
            <a:r>
              <a:rPr lang="cs-CZ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řízení</a:t>
            </a:r>
          </a:p>
          <a:p>
            <a:pPr marL="0" lvl="3" indent="0">
              <a:buNone/>
            </a:pPr>
            <a:r>
              <a:rPr lang="cs-CZ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</a:t>
            </a:r>
            <a:r>
              <a:rPr lang="cs-CZ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inovací ve </a:t>
            </a:r>
            <a:r>
              <a:rPr lang="cs-CZ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výuce</a:t>
            </a:r>
          </a:p>
          <a:p>
            <a:pPr marL="0" lvl="3" indent="0">
              <a:buNone/>
            </a:pPr>
            <a:r>
              <a:rPr lang="cs-CZ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</a:t>
            </a:r>
            <a:r>
              <a:rPr lang="cs-CZ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pedagogických sborů a </a:t>
            </a:r>
            <a:r>
              <a:rPr lang="cs-CZ" sz="2000" b="1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wellbeing</a:t>
            </a:r>
            <a:r>
              <a:rPr lang="cs-CZ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pedagogů a </a:t>
            </a:r>
            <a:r>
              <a:rPr lang="cs-CZ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pedagožek</a:t>
            </a:r>
          </a:p>
          <a:p>
            <a:pPr marL="0" lvl="3" indent="0">
              <a:buNone/>
            </a:pPr>
            <a:r>
              <a:rPr lang="cs-CZ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společné vzdělávání</a:t>
            </a:r>
          </a:p>
          <a:p>
            <a:pPr marL="0" lvl="3" indent="0">
              <a:buNone/>
            </a:pPr>
            <a:r>
              <a:rPr lang="cs-CZ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spolupráce</a:t>
            </a:r>
          </a:p>
          <a:p>
            <a:pPr marL="0" lvl="3" indent="0">
              <a:buNone/>
            </a:pPr>
            <a:r>
              <a:rPr lang="cs-CZ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naplnění škol</a:t>
            </a:r>
          </a:p>
          <a:p>
            <a:pPr marL="0" lvl="3" indent="0">
              <a:buNone/>
            </a:pPr>
            <a:r>
              <a:rPr lang="cs-CZ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cs-CZ" sz="2000" b="1" i="1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podpora </a:t>
            </a:r>
            <a:r>
              <a:rPr lang="cs-CZ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ZUŠ</a:t>
            </a:r>
          </a:p>
          <a:p>
            <a:pPr lvl="2"/>
            <a:endParaRPr lang="cs-CZ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>
              <a:buFont typeface="Arial" panose="020B0604020202020204" pitchFamily="34" charset="0"/>
              <a:buChar char="•"/>
            </a:pPr>
            <a:endParaRPr lang="cs-CZ" sz="16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C92F45-823B-96E9-072B-C1E2EB7B5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1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8470" y="1375954"/>
            <a:ext cx="6905832" cy="539931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potřeb v území - ANEV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8C92F45-823B-96E9-072B-C1E2EB7B5A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704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potřeb v území - ANEV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771EF2-275C-9737-351E-B23DFBA0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75012"/>
            <a:ext cx="10753725" cy="4446494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Doporučení: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vedení škol v administrativě a organizaci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inovací ve výuce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pedagogických sborů (</a:t>
            </a:r>
            <a:r>
              <a:rPr lang="cs-CZ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wellbeing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Společné vzdělávání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spolupráce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naplnění škol (malotřídky, malé MŠ)</a:t>
            </a:r>
          </a:p>
          <a:p>
            <a:pPr>
              <a:buFont typeface="Arial" panose="020B0604020202020204" pitchFamily="34" charset="0"/>
              <a:buChar char="→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podpora ZUŠ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C92F45-823B-96E9-072B-C1E2EB7B5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9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Evaluace MAP I, II a III - </a:t>
            </a:r>
            <a:r>
              <a:rPr lang="cs-CZ" dirty="0"/>
              <a:t>ANEV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423" y="459802"/>
            <a:ext cx="2002016" cy="1027732"/>
          </a:xfrm>
          <a:prstGeom prst="rect">
            <a:avLst/>
          </a:prstGeom>
        </p:spPr>
      </p:pic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A771EF2-275C-9737-351E-B23DFBA01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656" y="1775012"/>
            <a:ext cx="10753725" cy="4446494"/>
          </a:xfrm>
        </p:spPr>
        <p:txBody>
          <a:bodyPr>
            <a:noAutofit/>
          </a:bodyPr>
          <a:lstStyle/>
          <a:p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Doporučení:</a:t>
            </a:r>
          </a:p>
          <a:p>
            <a:pPr marL="457200" lvl="0" indent="-31750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SzPts val="1400"/>
              <a:buChar char="●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000000"/>
                </a:solidFill>
              </a:rPr>
              <a:t>navázat na to, co se podařilo</a:t>
            </a:r>
            <a:r>
              <a:rPr lang="cs-CZ" sz="2000" dirty="0">
                <a:solidFill>
                  <a:srgbClr val="000000"/>
                </a:solidFill>
              </a:rPr>
              <a:t>;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cs-CZ" sz="2000" dirty="0">
                <a:solidFill>
                  <a:srgbClr val="000000"/>
                </a:solidFill>
              </a:rPr>
              <a:t>zajistit </a:t>
            </a:r>
            <a:r>
              <a:rPr lang="cs-CZ" sz="2000" b="1" dirty="0">
                <a:solidFill>
                  <a:srgbClr val="000000"/>
                </a:solidFill>
              </a:rPr>
              <a:t>dostatečné personální obsazení </a:t>
            </a:r>
            <a:r>
              <a:rPr lang="cs-CZ" sz="2000" dirty="0">
                <a:solidFill>
                  <a:srgbClr val="000000"/>
                </a:solidFill>
              </a:rPr>
              <a:t>realizačního týmu MAP;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cs-CZ" sz="2000" dirty="0">
                <a:solidFill>
                  <a:srgbClr val="000000"/>
                </a:solidFill>
              </a:rPr>
              <a:t>lépe využívat </a:t>
            </a:r>
            <a:r>
              <a:rPr lang="cs-CZ" sz="2000" b="1" dirty="0">
                <a:solidFill>
                  <a:srgbClr val="000000"/>
                </a:solidFill>
              </a:rPr>
              <a:t>odborné zkušenosti členů a členek řídícího výboru</a:t>
            </a:r>
            <a:r>
              <a:rPr lang="cs-CZ" sz="2000" dirty="0">
                <a:solidFill>
                  <a:srgbClr val="000000"/>
                </a:solidFill>
              </a:rPr>
              <a:t>, </a:t>
            </a:r>
            <a:r>
              <a:rPr lang="cs-CZ" sz="2000" b="1" dirty="0">
                <a:solidFill>
                  <a:srgbClr val="000000"/>
                </a:solidFill>
              </a:rPr>
              <a:t>pracovních skupin </a:t>
            </a:r>
            <a:r>
              <a:rPr lang="cs-CZ" sz="2000" dirty="0">
                <a:solidFill>
                  <a:srgbClr val="000000"/>
                </a:solidFill>
              </a:rPr>
              <a:t>a dalších aktérů v území;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cs-CZ" sz="2000" dirty="0">
                <a:solidFill>
                  <a:srgbClr val="000000"/>
                </a:solidFill>
              </a:rPr>
              <a:t>při plánování podpůrných aktivit </a:t>
            </a:r>
            <a:r>
              <a:rPr lang="cs-CZ" sz="2000" b="1" dirty="0">
                <a:solidFill>
                  <a:srgbClr val="000000"/>
                </a:solidFill>
              </a:rPr>
              <a:t>zohledňovat potřeby škol,</a:t>
            </a:r>
            <a:r>
              <a:rPr lang="cs-CZ" sz="2000" dirty="0">
                <a:solidFill>
                  <a:srgbClr val="000000"/>
                </a:solidFill>
              </a:rPr>
              <a:t> a to především ty, které nejsou pokryty z jiných projektů, dotačních programů a výzev;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cs-CZ" sz="2000" dirty="0">
                <a:solidFill>
                  <a:srgbClr val="000000"/>
                </a:solidFill>
              </a:rPr>
              <a:t>dbát na aktivní zapojení škol i dalších organizací </a:t>
            </a:r>
            <a:r>
              <a:rPr lang="cs-CZ" sz="2000" b="1" dirty="0">
                <a:solidFill>
                  <a:srgbClr val="000000"/>
                </a:solidFill>
              </a:rPr>
              <a:t>v celém ORP Jihlava</a:t>
            </a:r>
            <a:r>
              <a:rPr lang="cs-CZ" sz="2000" dirty="0">
                <a:solidFill>
                  <a:srgbClr val="000000"/>
                </a:solidFill>
              </a:rPr>
              <a:t>;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cs-CZ" sz="2000" b="1" dirty="0">
                <a:solidFill>
                  <a:srgbClr val="000000"/>
                </a:solidFill>
              </a:rPr>
              <a:t>podpořit koordinaci činností v rámci MAP</a:t>
            </a:r>
            <a:r>
              <a:rPr lang="cs-CZ" sz="2000" dirty="0">
                <a:solidFill>
                  <a:srgbClr val="000000"/>
                </a:solidFill>
              </a:rPr>
              <a:t> (např. zřízením vhodného online nástroje či aplikace, plánováním aktivit s dostatečným časovým předstihem, společnými schůzkami pracovních skupin apod.);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cs-CZ" sz="2000" b="1" dirty="0">
                <a:solidFill>
                  <a:srgbClr val="000000"/>
                </a:solidFill>
              </a:rPr>
              <a:t>zlepšit informování o MAP směrem ke školám</a:t>
            </a:r>
            <a:r>
              <a:rPr lang="cs-CZ" sz="2000" dirty="0">
                <a:solidFill>
                  <a:srgbClr val="000000"/>
                </a:solidFill>
              </a:rPr>
              <a:t>, zřizovatelům i k dalším aktérům v území prostřednictvím různých komunikačních kanálů včetně osobní komunikace;</a:t>
            </a:r>
          </a:p>
          <a:p>
            <a:pPr marL="457200" lvl="0" indent="-3175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400"/>
              <a:buChar char="●"/>
            </a:pPr>
            <a:r>
              <a:rPr lang="cs-CZ" sz="2000" b="1" dirty="0">
                <a:solidFill>
                  <a:srgbClr val="000000"/>
                </a:solidFill>
              </a:rPr>
              <a:t>dokumentovat příklady úspěšných aktivit a úspěšných modelů spolupráce</a:t>
            </a:r>
            <a:r>
              <a:rPr lang="cs-CZ" sz="2000" dirty="0">
                <a:solidFill>
                  <a:srgbClr val="000000"/>
                </a:solidFill>
              </a:rPr>
              <a:t>, aby mohly sloužit jako inspirace pro jiné projekty nebo jiné regiony</a:t>
            </a:r>
            <a:r>
              <a:rPr lang="cs-CZ" sz="2000" dirty="0" smtClean="0">
                <a:solidFill>
                  <a:srgbClr val="000000"/>
                </a:solidFill>
              </a:rPr>
              <a:t>.</a:t>
            </a:r>
            <a:endParaRPr lang="cs-CZ" sz="2000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8C92F45-823B-96E9-072B-C1E2EB7B5A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926" y="6143944"/>
            <a:ext cx="3352799" cy="71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39762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e">
  <a:themeElements>
    <a:clrScheme name="Metropole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Metropole</Template>
  <TotalTime>2096</TotalTime>
  <Words>1117</Words>
  <Application>Microsoft Office PowerPoint</Application>
  <PresentationFormat>Širokoúhlá obrazovka</PresentationFormat>
  <Paragraphs>139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Metropole</vt:lpstr>
      <vt:lpstr>VÝSTUPY projektu MAP III  pro SO ORP Jihlava</vt:lpstr>
      <vt:lpstr>MAP III pro ORP Jihlava</vt:lpstr>
      <vt:lpstr>Aktivity projektu MAP III</vt:lpstr>
      <vt:lpstr>Analýza potřeb v území - KVAS </vt:lpstr>
      <vt:lpstr>Analýza potřeb v území - KVAS </vt:lpstr>
      <vt:lpstr>Analýza potřeb v území - ANEV </vt:lpstr>
      <vt:lpstr>Analýza potřeb v území - ANEV </vt:lpstr>
      <vt:lpstr>Analýza potřeb v území - ANEV </vt:lpstr>
      <vt:lpstr>Evaluace MAP I, II a III - ANEV </vt:lpstr>
      <vt:lpstr>Strategický plán - VIZE</vt:lpstr>
      <vt:lpstr>Priority a cíle</vt:lpstr>
      <vt:lpstr>Příklady dobré praxe – Vysočina</vt:lpstr>
      <vt:lpstr>Příklady dobré praxe – ČR</vt:lpstr>
      <vt:lpstr>Práce pracovních skupin</vt:lpstr>
      <vt:lpstr>To vše jsme zpracovali, vyhodnotili …</vt:lpstr>
    </vt:vector>
  </TitlesOfParts>
  <Company>Magistrát města Jihlavy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PRACOVNÍ SKUPINY  projektu MAP III pro ORP Jihlava</dc:title>
  <dc:creator>HAMÁČKOVÁ Ivana Bc.</dc:creator>
  <cp:lastModifiedBy>Wiesnerová Ivana Mgr.</cp:lastModifiedBy>
  <cp:revision>109</cp:revision>
  <cp:lastPrinted>2023-05-22T11:52:56Z</cp:lastPrinted>
  <dcterms:created xsi:type="dcterms:W3CDTF">2022-03-22T07:30:16Z</dcterms:created>
  <dcterms:modified xsi:type="dcterms:W3CDTF">2023-10-25T06:28:39Z</dcterms:modified>
</cp:coreProperties>
</file>