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71" r:id="rId5"/>
    <p:sldId id="275" r:id="rId6"/>
    <p:sldId id="276" r:id="rId7"/>
    <p:sldId id="274" r:id="rId8"/>
    <p:sldId id="273" r:id="rId9"/>
    <p:sldId id="272" r:id="rId10"/>
    <p:sldId id="278" r:id="rId11"/>
    <p:sldId id="279" r:id="rId12"/>
    <p:sldId id="270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D41882-3E17-B5F5-795A-28DC83AFC9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46DA40-2FB2-6D42-99EA-C643AD0FE0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FBADF-99E6-4E48-A8A1-87AE52C5E804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0CE351-FBCA-BAC5-90B9-1DFA862C39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F8555D-F422-A5C8-C15E-E50E234906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F379B-A1AF-4B35-A8FD-3706E233C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220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D7E2-9C09-4740-9C70-6BB4F2CB8CD9}" type="datetimeFigureOut">
              <a:rPr lang="cs-CZ" smtClean="0"/>
              <a:t>11.06.2024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B20E5-3372-4EB5-989F-3BE7B30CF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19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05A57-E7F9-008D-CF46-65FFB14CD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414CF0-4D30-0F47-BA9B-82B50243D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5407C3-44EA-D1E1-C991-FD2EC18A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6124-B6AE-4710-976B-EEBEF40E31F7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9B6C9A-1897-BB45-88DF-AD5EB863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6F9CA1-187A-C89D-9641-4DC93503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2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A3E1D-2122-62B6-CE11-2019171D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1D0D3A-3A35-86EC-B928-3EC3EACB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CBF16-F5ED-B733-FAE0-DEB58D50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D5B2-1141-4E93-9A14-1887612FFE02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07540-CD82-5062-3B1B-243628B0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337AFE-001B-0495-DFE2-92136F4D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59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D58766-E112-EFC8-B4A0-F1D8EE290C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04809D-E055-E2D9-EB09-D829AA151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06A991-8A77-A031-6D65-761DEEE6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783F-5545-428D-B233-0CAB5743C2C4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D9EC30-55B4-4BBC-75D5-A85A4388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B9AFB9-69A2-FBCD-593D-A726F9EF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90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01857-D4CD-45F2-085A-018B1041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CF4BA-7516-382D-539C-2AC0C133E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5EAA2F-7C9D-681E-5ACB-1D781E0ED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8F3C-4BC8-4E0B-B3CF-3F81012E1199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0D317F-4489-ACF1-C77B-5A7AB885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77F628-CE88-08D2-ED09-664C696D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9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F263A-61DA-BDF7-E54E-A1BCC23F6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ACB9B-F2C9-49C2-03DA-54A924A8F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4609A-75D3-46F4-4186-6B6FC4B3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42FC-C9D7-433A-B724-103EE0604004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6CCD15-DAFD-025E-9BFB-3AB7FE78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67BBE-33A6-F5C0-63DC-6A12C2CA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0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81FDE-9A66-D7EE-A1B1-EB4700642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8A581-A013-BF5E-CD43-0869E6427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498470-4780-7BB5-616D-10B09C7C8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19472-5D9F-E78C-750B-904177D7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CF8CA-5DB3-445D-9034-7287844CAA26}" type="datetime1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D62E74-609A-4767-11BD-331F4CCE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3E258-10D5-6644-5635-0F9F1C23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22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F7E99-F12D-927D-FD04-3A2161B4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28306C-27F0-AEF0-21C0-F9F07055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0CC2D2-30D7-7ED3-3EA1-102F6A34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EC2CF-2BE1-F98B-6E34-685038F20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716C81-FBE7-255D-E0E3-4E9E89AF3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E30529-A366-6AC3-33CC-C3EF3BED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F439-C7A5-421D-A07E-B1B6146E6636}" type="datetime1">
              <a:rPr lang="cs-CZ" smtClean="0"/>
              <a:t>11.06.2024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0E5450-F8EB-38C0-2140-D4A60E00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B8D8A6-5131-0192-5582-30D35A44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4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48ED0-F9E4-95BE-3E5F-450EC67B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7AC972-E615-61F6-3D61-B0A21BB1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834-25C8-45B4-B64A-9A1970CE1FB6}" type="datetime1">
              <a:rPr lang="cs-CZ" smtClean="0"/>
              <a:t>11.06.2024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5C0B5F-1122-2382-3C59-A6C4ED3D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98C288-F664-72E4-2829-E3B06E24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76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4D94B9-771B-87B7-70C5-412B2360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6089-BCFD-4E8F-804D-4D8858426CE4}" type="datetime1">
              <a:rPr lang="cs-CZ" smtClean="0"/>
              <a:t>11.06.2024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8FDF47-3B5C-ADB0-5466-28ECDCB5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6AE973-BF5A-32F3-2327-43B522CB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64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42D69-57BF-E6AE-2CDC-27490CC5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1D49F-E23A-87A5-31C4-C23F692B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89A574-5D71-592D-804D-0BA9B4CF6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5D2B06-1D30-42D3-8ABE-EDD6F152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3892-C445-4360-A47A-599BF53318C1}" type="datetime1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F8D105-DBDB-799A-F45E-7DABBF61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600E52-575D-6852-F470-35950CAC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95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9BD94-C1F7-3D63-025F-32D41160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D43761-1BDF-85AF-B962-5BA77CDC1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427A2C-0235-38DE-201C-6493C7F3E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F9E4AA-D31C-5E09-E68F-1A163D9A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BDF7-98CB-467C-B699-DD313E69C66A}" type="datetime1">
              <a:rPr lang="cs-CZ" smtClean="0"/>
              <a:t>11.06.2024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41688-E83D-EFB7-3C93-53E74A61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B64938-E702-FEFB-14A8-DF1EA47C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2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677732-6CB0-1388-F3BD-BBDDE169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08B3CB-593D-B04B-734B-8A4648897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8A1793-E60A-B22F-B7AD-E5B9AB5F4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2A9E-7499-47BC-B9AF-823BD7334CD5}" type="datetime1">
              <a:rPr lang="cs-CZ" smtClean="0"/>
              <a:t>11.06.2024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F7FF3B-DF29-2339-6CDC-77DD0D107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Třešť 11. 6.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2436AA-7C33-F70C-0084-A2E4F2086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6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E6446-D792-E453-F5E2-0CA6996E4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5364"/>
            <a:ext cx="9144000" cy="2375647"/>
          </a:xfrm>
        </p:spPr>
        <p:txBody>
          <a:bodyPr/>
          <a:lstStyle/>
          <a:p>
            <a:r>
              <a:rPr lang="cs-CZ" dirty="0"/>
              <a:t>Seminář pro potenciální žadatele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FDF3E5-EC07-A1B5-2314-1A46662E1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4776"/>
            <a:ext cx="9144000" cy="883024"/>
          </a:xfrm>
        </p:spPr>
        <p:txBody>
          <a:bodyPr/>
          <a:lstStyle/>
          <a:p>
            <a:r>
              <a:rPr lang="cs-CZ" dirty="0"/>
              <a:t>Výzva MAS </a:t>
            </a:r>
            <a:r>
              <a:rPr lang="cs-CZ" dirty="0" err="1"/>
              <a:t>Třešťsko</a:t>
            </a:r>
            <a:r>
              <a:rPr lang="cs-CZ" dirty="0"/>
              <a:t> č. 5 IROP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58667D-386E-0FEE-AA7A-9C508920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E4CB3B-5F6F-0257-B571-1A3C88CE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825BBE-BE4C-7E8F-EEF6-A2ABA3DCE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333" y="497242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29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 – Hodnotící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10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A7665BE-9267-6ADB-4730-B36CA1E62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639630"/>
              </p:ext>
            </p:extLst>
          </p:nvPr>
        </p:nvGraphicFramePr>
        <p:xfrm>
          <a:off x="838199" y="2250141"/>
          <a:ext cx="10322860" cy="1401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1430">
                  <a:extLst>
                    <a:ext uri="{9D8B030D-6E8A-4147-A177-3AD203B41FA5}">
                      <a16:colId xmlns:a16="http://schemas.microsoft.com/office/drawing/2014/main" val="2998807535"/>
                    </a:ext>
                  </a:extLst>
                </a:gridCol>
                <a:gridCol w="5161430">
                  <a:extLst>
                    <a:ext uri="{9D8B030D-6E8A-4147-A177-3AD203B41FA5}">
                      <a16:colId xmlns:a16="http://schemas.microsoft.com/office/drawing/2014/main" val="686379287"/>
                    </a:ext>
                  </a:extLst>
                </a:gridCol>
              </a:tblGrid>
              <a:tr h="14016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1) Velikost obce, ve které je projekt realizován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Toto kritérium bude hodnoceno na základě údaje uvedeného v projektovém záměru v kapitole 2. k 31. 12. roku předcházejícího podání projektového záměru na MAS. Pokud by se jednalo o projekt, který se bude nacházet na katastrálním území více obcí, bude se jednat o aritmetický součet zaokrouhlený na celé číslo směrem nahoru.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0 - projekt je realizován v obci do 150 obyvatel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5 - projekt je realizován v obci se 151 – 500 obyvateli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10 - projekt je realizován v obci nad 501 obyvatel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6170411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6EC0AB1A-676C-9DDB-73CE-C51711865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0349"/>
              </p:ext>
            </p:extLst>
          </p:nvPr>
        </p:nvGraphicFramePr>
        <p:xfrm>
          <a:off x="838199" y="3792045"/>
          <a:ext cx="10322860" cy="978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1430">
                  <a:extLst>
                    <a:ext uri="{9D8B030D-6E8A-4147-A177-3AD203B41FA5}">
                      <a16:colId xmlns:a16="http://schemas.microsoft.com/office/drawing/2014/main" val="463295689"/>
                    </a:ext>
                  </a:extLst>
                </a:gridCol>
                <a:gridCol w="5161430">
                  <a:extLst>
                    <a:ext uri="{9D8B030D-6E8A-4147-A177-3AD203B41FA5}">
                      <a16:colId xmlns:a16="http://schemas.microsoft.com/office/drawing/2014/main" val="29523403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2) Výše způsobilých výdajů projektu předloženého na MAS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Toto kritérium bude hodnoceno na základě údaje uvedeného v projektovém záměru v kapitole 7. Výdaje jsou zaokrouhleny na 2 desetinná čísla.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0 – výše způsobilých výdajů je maximálně 550 000 Kč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5 – výše způsobilých výdajů je 550 000,01 Kč až 1 000 000 Kč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 – výše způsobilých výdajů je více než 1 000 000,01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97566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98CE06FC-635E-8F24-53B4-9B6ED2AD0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84201"/>
              </p:ext>
            </p:extLst>
          </p:nvPr>
        </p:nvGraphicFramePr>
        <p:xfrm>
          <a:off x="838199" y="4880411"/>
          <a:ext cx="10322860" cy="1536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1430">
                  <a:extLst>
                    <a:ext uri="{9D8B030D-6E8A-4147-A177-3AD203B41FA5}">
                      <a16:colId xmlns:a16="http://schemas.microsoft.com/office/drawing/2014/main" val="2601405555"/>
                    </a:ext>
                  </a:extLst>
                </a:gridCol>
                <a:gridCol w="5161430">
                  <a:extLst>
                    <a:ext uri="{9D8B030D-6E8A-4147-A177-3AD203B41FA5}">
                      <a16:colId xmlns:a16="http://schemas.microsoft.com/office/drawing/2014/main" val="13206356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3) Velikost investice na dopravní infrastrukturu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Toto kritérium bude hodnoceno na základě údaje uvedeného v projektovém záměru v kapitole 4.2. Do plochy dopravní infrastruktury se započítávají: pozemní komunikace (včetně částí vymezených pro cyklisty), odstavné a parkovací plochy, zálivy zastávek, stání a točny pro vozidla veřejné hromadné dopravy, tramvajové pásy. Do plochy dopravní infrastruktury se nezapočítávají nástupiště zastávek veřejné hromadné dopravy, chodníky a samostatné komunikace pro pěší, společné komunikace pro pěší a cyklisty a pozemní komunikace v případě, že se jedná o pěší zónu nebo obytnou zónu.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0 – velikost investice je 30,01 – 40 % způsobilých výdajů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5 – velikost investice je 20,01 – 30 % způsobilých výdajů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 – velikost investice je 0 – 20 % způsobilých výdajů včetně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936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58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 – Hodnotící kritéria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3259087-1703-E96C-BE08-455FA393A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478132"/>
              </p:ext>
            </p:extLst>
          </p:nvPr>
        </p:nvGraphicFramePr>
        <p:xfrm>
          <a:off x="1013497" y="2153857"/>
          <a:ext cx="9466244" cy="1378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3122">
                  <a:extLst>
                    <a:ext uri="{9D8B030D-6E8A-4147-A177-3AD203B41FA5}">
                      <a16:colId xmlns:a16="http://schemas.microsoft.com/office/drawing/2014/main" val="889401606"/>
                    </a:ext>
                  </a:extLst>
                </a:gridCol>
                <a:gridCol w="4733122">
                  <a:extLst>
                    <a:ext uri="{9D8B030D-6E8A-4147-A177-3AD203B41FA5}">
                      <a16:colId xmlns:a16="http://schemas.microsoft.com/office/drawing/2014/main" val="2844812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4) Žadatel bude pořádat/zajistí realizaci kulturních, společenských, vzdělávacích či sportovních aktivit v prostranství řešeném projektem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Toto kritérium bude hodnoceno na základě údaje uvedeného v projektovém záměru v kapitole 2. Akcemi jsou myšleny např. setkání rodáků, sportovní turnaje, dětské dny, přednášky, poutě, koncerty atd. Kalendářní rok je brán od 1. 1. – 31. 12. bez ohledu na ukončení realizace projektu a začátek běhu lhůty pro udržitelnost. Je nutné kritérium naplnit každý rok udržitelnosti.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0 – nebude pořádat/nezajistí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 – bude pořádat/zajistí alespoň 1 akci za kalendářní rok na dotčeném veřejném prostranství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949268"/>
                  </a:ext>
                </a:extLst>
              </a:tr>
            </a:tbl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512A13B-351B-8A5F-AD33-E48AC8634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03568"/>
              </p:ext>
            </p:extLst>
          </p:nvPr>
        </p:nvGraphicFramePr>
        <p:xfrm>
          <a:off x="1013496" y="3780182"/>
          <a:ext cx="9466244" cy="1010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3122">
                  <a:extLst>
                    <a:ext uri="{9D8B030D-6E8A-4147-A177-3AD203B41FA5}">
                      <a16:colId xmlns:a16="http://schemas.microsoft.com/office/drawing/2014/main" val="1781393497"/>
                    </a:ext>
                  </a:extLst>
                </a:gridCol>
                <a:gridCol w="4733122">
                  <a:extLst>
                    <a:ext uri="{9D8B030D-6E8A-4147-A177-3AD203B41FA5}">
                      <a16:colId xmlns:a16="http://schemas.microsoft.com/office/drawing/2014/main" val="1938253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5) V rámci projektu bude zahrnuto pořízení smart vybavení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Toto kritérium bude hodnoceno na základě údaje uvedeného v projektovém záměru v kapitole 2. Pod termínem smart vybavení jsou myšleny např. chytré lavičky, chytré stoly, energy pulty, dobíjecí sloupky, bez ohledu na počet pořizovaných typů vybavení a počet jejich kusů pořizovaných v rámci projektu. 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0 – pořízení </a:t>
                      </a:r>
                      <a:r>
                        <a:rPr lang="cs-CZ" sz="1100" dirty="0" err="1">
                          <a:effectLst/>
                        </a:rPr>
                        <a:t>smart</a:t>
                      </a:r>
                      <a:r>
                        <a:rPr lang="cs-CZ" sz="1100" dirty="0">
                          <a:effectLst/>
                        </a:rPr>
                        <a:t> vybavení není zahrnuto v rámci projektu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 – pořízení </a:t>
                      </a:r>
                      <a:r>
                        <a:rPr lang="cs-CZ" sz="1100" dirty="0" err="1">
                          <a:effectLst/>
                        </a:rPr>
                        <a:t>smart</a:t>
                      </a:r>
                      <a:r>
                        <a:rPr lang="cs-CZ" sz="1100" dirty="0">
                          <a:effectLst/>
                        </a:rPr>
                        <a:t> vybavení je zahrnuto v rámci projektu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7107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723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EE96AD9-FC08-8828-7258-DCD7DBB7A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10" name="Podnadpis 9">
            <a:extLst>
              <a:ext uri="{FF2B5EF4-FFF2-40B4-BE49-F238E27FC236}">
                <a16:creationId xmlns:a16="http://schemas.microsoft.com/office/drawing/2014/main" id="{507FE5E1-5EE0-4332-109E-D9DC02362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Lucie Koumarová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3128"/>
            <a:ext cx="10515600" cy="596994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1835"/>
            <a:ext cx="10515600" cy="377451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Vyhlášena 24. 5., 8:00 – 27. 6., 12:00</a:t>
            </a:r>
          </a:p>
          <a:p>
            <a:r>
              <a:rPr lang="cs-CZ" dirty="0"/>
              <a:t>Alokace (dotace) – Kč 1 187 500,-</a:t>
            </a:r>
          </a:p>
          <a:p>
            <a:r>
              <a:rPr lang="cs-CZ" dirty="0"/>
              <a:t>Způsobilí žadatelé: </a:t>
            </a:r>
          </a:p>
          <a:p>
            <a:pPr lvl="1"/>
            <a:r>
              <a:rPr lang="cs-CZ" dirty="0"/>
              <a:t>obce; kraje; organizace zřizované nebo zakládané obcemi / kraji; organizační složky státu (OSS); příspěvkové organizace organizačních složek státu (PO OSS); církve; církevní organizace; státní podniky; státní organizace; veřejné a státní vysoké školy; veřejné výzkumné instituce.</a:t>
            </a:r>
          </a:p>
          <a:p>
            <a:r>
              <a:rPr lang="cs-CZ" dirty="0"/>
              <a:t>Způsobilé aktivity:</a:t>
            </a:r>
          </a:p>
          <a:p>
            <a:pPr lvl="1"/>
            <a:r>
              <a:rPr lang="cs-CZ" dirty="0"/>
              <a:t>ucelené (komplexní) projekty veřejných prostranství zaměřené na veřejnou a technickou infrastrukturu a související zelenou infrastrukturu (modrou a zelenou složku) a opatření v řešeném území nezbytná pro rozvoj a zlepšení kvality ekosystémových služeb měst a obcí; </a:t>
            </a:r>
          </a:p>
          <a:p>
            <a:pPr lvl="1"/>
            <a:r>
              <a:rPr lang="cs-CZ" dirty="0"/>
              <a:t>revitalizace, modernizace a zajištění bezpečnosti stávajících veřejných prostranství;</a:t>
            </a:r>
          </a:p>
          <a:p>
            <a:pPr lvl="1"/>
            <a:r>
              <a:rPr lang="cs-CZ" dirty="0"/>
              <a:t>revitalizace a úprava nevyužívaných ploch.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74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Minimální výše způsobilých výdajů Kč 500 000,- x maximální výše způsobilých výdajů Kč 1 250 000,-</a:t>
            </a:r>
          </a:p>
          <a:p>
            <a:r>
              <a:rPr lang="cs-CZ" dirty="0"/>
              <a:t>Projekt se musí nacházet na území MAS </a:t>
            </a:r>
            <a:r>
              <a:rPr lang="cs-CZ" dirty="0" err="1"/>
              <a:t>Třešťsko</a:t>
            </a:r>
            <a:r>
              <a:rPr lang="cs-CZ" dirty="0"/>
              <a:t> a být v souladu se strategií CLLD MAS </a:t>
            </a:r>
            <a:r>
              <a:rPr lang="cs-CZ" dirty="0" err="1"/>
              <a:t>Třešťsko</a:t>
            </a:r>
            <a:endParaRPr lang="cs-CZ" dirty="0"/>
          </a:p>
          <a:p>
            <a:r>
              <a:rPr lang="cs-CZ" dirty="0"/>
              <a:t>Časová způsobilost realizace projektu: 1 . 1. 2021 – 30. 6. 2026</a:t>
            </a:r>
          </a:p>
          <a:p>
            <a:r>
              <a:rPr lang="cs-CZ" dirty="0"/>
              <a:t>Minimální bodová hranice: 25 z 50 bodů</a:t>
            </a:r>
          </a:p>
          <a:p>
            <a:r>
              <a:rPr lang="cs-CZ" dirty="0">
                <a:solidFill>
                  <a:srgbClr val="FF0000"/>
                </a:solidFill>
              </a:rPr>
              <a:t>PROJEKTOVÝ ZÁMĚR JE PODÁVÁN PŘES DATOVOU SCHRÁNKU ELEKTRONICKY PODEPSANÝ ŽADATELEM!!!! </a:t>
            </a:r>
            <a:r>
              <a:rPr lang="cs-CZ" dirty="0"/>
              <a:t>(datová schránka </a:t>
            </a:r>
            <a:r>
              <a:rPr lang="cs-CZ" i="1" dirty="0" err="1"/>
              <a:t>ferqhab</a:t>
            </a:r>
            <a:r>
              <a:rPr lang="cs-CZ" dirty="0"/>
              <a:t>)</a:t>
            </a:r>
            <a:r>
              <a:rPr lang="cs-CZ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3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46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 na hlavní část projektu:</a:t>
            </a:r>
          </a:p>
          <a:p>
            <a:pPr lvl="2"/>
            <a:r>
              <a:rPr lang="cs-CZ" dirty="0"/>
              <a:t>stavba veřejného prostranství (včetně ploch dopravní infrastruktury10), stavební a zemní práce • vybudování a stavební úpravy inženýrských sítí pro potřeby veřejného prostranství11  • budování a výměna povrchů a konstrukčních vrstev • povalové (vyvýšené) chodníky nad terénem realizované z důvodu zachování rozmanitosti vegetace a kořenových systémů • výsadba12 a úprava vegetace (včetně ošetření dřevin), vznik či úprava záhonů • opěrné konstrukce (včetně pergol) a lanové systémy nezbytné pro růst popínavé zeleně (liány a vzpěrné rostliny) • velkoobjemové nádoby na výsadbu zeleně (v místech, kde z technických důvodů nelze provádět výsadbu dřevin do rostlého terénu – sítě technického vybavení, případně i doplňkově k ostatním vegetačním prvkům) • prvky na podporu biodiverzity – refugia pro doprovodnou floru a faunu (např. ptačí a netopýří budky, </a:t>
            </a:r>
            <a:r>
              <a:rPr lang="cs-CZ" dirty="0" err="1"/>
              <a:t>loggery</a:t>
            </a:r>
            <a:r>
              <a:rPr lang="cs-CZ" dirty="0"/>
              <a:t>, pítka, krmítka, útočiště pro hmyz, úkryt pro plazy a obojživelníky, zimní příbytky pro ježky) • úprava či vznik vodních ploch, toků a břehů (včetně úprav nábřeží – přebudování nábřežních zdí, různé úrovňové stupně břehu, pobytové schodiště, promenáda, molo) • vsakovací galerie, retenční a akumulační nádrže, včetně napojení na technickou infrastrukturu • retenční a závlahový systém, včetně napojení na technickou infrastrukturu, atd.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99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 na doprovodnou část projektu:</a:t>
            </a:r>
          </a:p>
          <a:p>
            <a:pPr lvl="2"/>
            <a:r>
              <a:rPr lang="cs-CZ" dirty="0"/>
              <a:t>Veřejná a technická infrastruktura - Pořizovací cena doprovodné veřejné a technické infrastruktury může být započtena maximálně do výše 10 % celkových způsobilých výdajů na projekt. Jedná se o • mosty a lávky • sochy (popř. jiná umělecká díla a prvky) nezahrnující vodní prvek • sběrná místa na komunální a tříděný odpad (přístřešky, zahloubené a </a:t>
            </a:r>
            <a:r>
              <a:rPr lang="cs-CZ" dirty="0" err="1"/>
              <a:t>polozahloubené</a:t>
            </a:r>
            <a:r>
              <a:rPr lang="cs-CZ" dirty="0"/>
              <a:t> kontejnery) • investice vyvolané stavbou (např. přeložky stávajících inženýrských sítí, uvedení do původního stavu apod.) • demolice, sanace území a likvidace odpadu</a:t>
            </a:r>
          </a:p>
          <a:p>
            <a:pPr lvl="2"/>
            <a:r>
              <a:rPr lang="cs-CZ" dirty="0"/>
              <a:t> Nákup stavby - Ve výjimečných a řádně odůvodněných případech lze povolit nákup staveb, které jsou pro účely projektu určeny k demolici, za účelem vzniku veřejného prostranství. Pořizovací cena staveb určených k demolici může být započtena maximálně do výše 5 % celkových způsobilých výdajů na projekt. </a:t>
            </a:r>
          </a:p>
          <a:p>
            <a:pPr lvl="2"/>
            <a:r>
              <a:rPr lang="cs-CZ" dirty="0"/>
              <a:t>Nákup pozemku - Nákup pozemku za účelem vzniku veřejného prostranství, pořizovací cena pozemků může být započtena maximálně do výše 10 % celkových způsobilých výdajů na projekt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78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Nepřímé náklady:</a:t>
            </a:r>
          </a:p>
          <a:p>
            <a:pPr lvl="2"/>
            <a:r>
              <a:rPr lang="cs-CZ" dirty="0"/>
              <a:t>Náklady, které nelze při použití paušální sazby 7 % zahrnout mezi přímé výdaje.</a:t>
            </a:r>
          </a:p>
          <a:p>
            <a:pPr lvl="2"/>
            <a:r>
              <a:rPr lang="cs-CZ" dirty="0"/>
              <a:t>Dokumentace žádosti o podporu - příprava a zpracování žádosti o podporu a poradenství s tím spojené, právní služby; podklady pro hodnocení; odborné a znalecké posudky pro přípravu žádosti o podporu; doplňující a podpůrné průzkumy, posudky a analýzy; zpracování zadávací dokumentace k veřejným zakázkám dle zákona č. 134/2016 Sb.; organizace zadávacích a výběrových řízení </a:t>
            </a:r>
          </a:p>
          <a:p>
            <a:pPr lvl="2"/>
            <a:r>
              <a:rPr lang="cs-CZ" dirty="0"/>
              <a:t>Projektová dokumentace a dokumentace pro realizaci projektu - projektová dokumentace; odborné a znalecké posudky pro přípravu projektové dokumentace; administrativní výdaje související s územním a stavebním řízením; hydrogeologický průzkum; archeologický průzkum; další související průzkumy; geodetické zaměření pozemku a vyhotovení geometrického plánu; dokumentace v procesu EIA; plán BOZP; výkon dozoru BOZP; audity; inženýring projektu; technický dozor investora; autorský dozor (příp. dozor projektanta).</a:t>
            </a:r>
          </a:p>
          <a:p>
            <a:pPr lvl="2"/>
            <a:r>
              <a:rPr lang="cs-CZ" dirty="0"/>
              <a:t>Administrativní kapacity, poplatky, režijní, provozní a jiné náklady – viz Specifická pravidla pro žadatele a příjemce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274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Povinné přílohy projektového záměru předkládané na MAS společně s projektovým záměrem:</a:t>
            </a:r>
          </a:p>
          <a:p>
            <a:pPr lvl="1"/>
            <a:r>
              <a:rPr lang="cs-CZ" sz="2600" dirty="0"/>
              <a:t>Plná moc (pouze v případě, že nepodepisuje projektový záměr statutární zástupce žadatele)</a:t>
            </a:r>
          </a:p>
          <a:p>
            <a:pPr lvl="1"/>
            <a:r>
              <a:rPr lang="cs-CZ" sz="2600" dirty="0"/>
              <a:t>Doklad prokazující povolení umístění stavby v území dle stavebního zákona - jedná se primárně o </a:t>
            </a:r>
            <a:r>
              <a:rPr lang="cs-CZ" sz="2600" b="1" dirty="0">
                <a:solidFill>
                  <a:srgbClr val="FF0000"/>
                </a:solidFill>
              </a:rPr>
              <a:t>pravomocné</a:t>
            </a:r>
            <a:r>
              <a:rPr lang="cs-CZ" sz="2600" dirty="0"/>
              <a:t> územní rozhodnutí, územní souhlas nebo veřejnoprávní smlouvu nahrazující územní rozhodnutí (nicméně nejedná se o komplexní výčet).</a:t>
            </a:r>
          </a:p>
          <a:p>
            <a:pPr lvl="1"/>
            <a:r>
              <a:rPr lang="cs-CZ" sz="2600" dirty="0"/>
              <a:t>Rozpočet projektu s rozdělením na celkové a způsobilé výdaje - žadatel dokládá zjednodušený položkový rozpočet stavebních prací, který je zpracován za pomoci agregovaných položek, kompletů, odvozených ceníkových cen, dříve realizovaných zakázek atd. Rozpočet je v případě podpory projektového záměru nepřekročitelný.</a:t>
            </a:r>
          </a:p>
          <a:p>
            <a:pPr lvl="1"/>
            <a:r>
              <a:rPr lang="cs-CZ" sz="2600" dirty="0"/>
              <a:t>Projektová dokumentace ve zjednodušené podobě - v případě stavebních prací např. půdorysy s dalšími dostupnými výkresy týkajícími se plánovaných stavebních prací, technickou zprávu apod. Jedná se o dokumenty, ze kterých bude zřejmý celý předmět projektu (není nutné předkládat celou projektovou dokumentaci, v případě nejasnosti nebo nedostatečného popisu bude žadatel dodatečně vyzván k doložení).</a:t>
            </a:r>
          </a:p>
          <a:p>
            <a:pPr lvl="1"/>
            <a:r>
              <a:rPr lang="cs-CZ" sz="2600" dirty="0"/>
              <a:t>Doklad o projednání projektu s občany</a:t>
            </a:r>
          </a:p>
          <a:p>
            <a:pPr lvl="1"/>
            <a:r>
              <a:rPr lang="cs-CZ" sz="2600" dirty="0"/>
              <a:t>Vyznačení projektu v platném územním plánu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8541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Minimální výše způsobilých výdajů Kč 500 000,- x maximální výše způsobilých výdajů Kč 1 250 000,-</a:t>
            </a:r>
          </a:p>
          <a:p>
            <a:r>
              <a:rPr lang="cs-CZ" dirty="0"/>
              <a:t>Projekt se musí nacházet na území MAS </a:t>
            </a:r>
            <a:r>
              <a:rPr lang="cs-CZ" dirty="0" err="1"/>
              <a:t>Třešťsko</a:t>
            </a:r>
            <a:r>
              <a:rPr lang="cs-CZ" dirty="0"/>
              <a:t> a být v souladu se strategií CLLD MAS </a:t>
            </a:r>
            <a:r>
              <a:rPr lang="cs-CZ" dirty="0" err="1"/>
              <a:t>Třešťsko</a:t>
            </a:r>
            <a:endParaRPr lang="cs-CZ" dirty="0"/>
          </a:p>
          <a:p>
            <a:r>
              <a:rPr lang="cs-CZ" dirty="0"/>
              <a:t>Časová způsobilost realizace projektu: 1 . 1. 2021 – 30. 6. 2026</a:t>
            </a:r>
          </a:p>
          <a:p>
            <a:r>
              <a:rPr lang="cs-CZ" dirty="0"/>
              <a:t>Minimální bodová hranice: 25 z 50 bodů</a:t>
            </a:r>
          </a:p>
          <a:p>
            <a:r>
              <a:rPr lang="cs-CZ" dirty="0">
                <a:solidFill>
                  <a:srgbClr val="FF0000"/>
                </a:solidFill>
              </a:rPr>
              <a:t>PROJEKTOVÝ ZÁMĚR JE PODÁVÁN PŘES DATOVOU SCHRÁNKU ELEKTRONICKY PODEPSANÝ ŽADATELEM!!!! </a:t>
            </a:r>
            <a:r>
              <a:rPr lang="cs-CZ" dirty="0"/>
              <a:t>(datová schránka </a:t>
            </a:r>
            <a:r>
              <a:rPr lang="cs-CZ" i="1" dirty="0" err="1"/>
              <a:t>ferqhab</a:t>
            </a:r>
            <a:r>
              <a:rPr lang="cs-CZ" dirty="0"/>
              <a:t>)</a:t>
            </a:r>
            <a:r>
              <a:rPr lang="cs-CZ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71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 fontScale="90000"/>
          </a:bodyPr>
          <a:lstStyle/>
          <a:p>
            <a:r>
              <a:rPr lang="cs-CZ" dirty="0"/>
              <a:t>Výzva č. 5 „MAS </a:t>
            </a:r>
            <a:r>
              <a:rPr lang="cs-CZ" dirty="0" err="1"/>
              <a:t>Třešťsko</a:t>
            </a:r>
            <a:r>
              <a:rPr lang="cs-CZ" dirty="0"/>
              <a:t> – IROP – Veřejná prostranství“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Na co si dát pozor při předkládání projektového záměru</a:t>
            </a:r>
          </a:p>
          <a:p>
            <a:r>
              <a:rPr lang="cs-CZ" dirty="0"/>
              <a:t>Jedná se o investiční výdaje (s výjimkou nepřímých nákladů)</a:t>
            </a:r>
          </a:p>
          <a:p>
            <a:r>
              <a:rPr lang="cs-CZ" dirty="0"/>
              <a:t>Doložení všech povinných příloh – nebo napsat do </a:t>
            </a:r>
            <a:r>
              <a:rPr lang="cs-CZ" dirty="0" err="1"/>
              <a:t>projekto</a:t>
            </a:r>
            <a:endParaRPr lang="cs-CZ" dirty="0"/>
          </a:p>
          <a:p>
            <a:r>
              <a:rPr lang="cs-CZ" dirty="0"/>
              <a:t>Vyplnění všech odrážek projektového záměru – </a:t>
            </a:r>
            <a:r>
              <a:rPr lang="cs-CZ" dirty="0">
                <a:solidFill>
                  <a:srgbClr val="FF0000"/>
                </a:solidFill>
              </a:rPr>
              <a:t>NIC NEMAZAT</a:t>
            </a:r>
            <a:r>
              <a:rPr lang="cs-CZ" dirty="0"/>
              <a:t> (pokud je pro projekt nerelevantní, jen za odrážku toto dopsat)</a:t>
            </a:r>
          </a:p>
          <a:p>
            <a:r>
              <a:rPr lang="cs-CZ" dirty="0"/>
              <a:t>Svůj záměr </a:t>
            </a:r>
            <a:r>
              <a:rPr lang="cs-CZ" dirty="0" err="1"/>
              <a:t>odkonzultovat</a:t>
            </a:r>
            <a:r>
              <a:rPr lang="cs-CZ" dirty="0"/>
              <a:t> s místně příslušným CRR, případně přes konzultační servis CRR – předejte případným problémům s podáním plné žádosti o dotaci (přes ISKP21+)</a:t>
            </a:r>
          </a:p>
          <a:p>
            <a:r>
              <a:rPr lang="cs-CZ" dirty="0">
                <a:solidFill>
                  <a:srgbClr val="FF0000"/>
                </a:solidFill>
              </a:rPr>
              <a:t>Odkaz na pravidla IROP: https://irop.gov.cz/cs/vyzvy-2021-2027/vyzvy/73vyzvairop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11. 6.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9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086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1881</Words>
  <Application>Microsoft Office PowerPoint</Application>
  <PresentationFormat>Širokoúhlá obrazovka</PresentationFormat>
  <Paragraphs>107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Seminář pro potenciální žadatele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</vt:lpstr>
      <vt:lpstr>Výzva č. 5 „MAS Třešťsko – IROP – Veřejná prostranství“ – Hodnotící kritéria</vt:lpstr>
      <vt:lpstr>Výzva č. 5 „MAS Třešťsko – IROP – Veřejná prostranství“ – Hodnotící kritéria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Výběrovou komisi</dc:title>
  <dc:creator>Lucie Koumarová</dc:creator>
  <cp:lastModifiedBy>Lucie Koumarová</cp:lastModifiedBy>
  <cp:revision>25</cp:revision>
  <cp:lastPrinted>2024-06-11T06:14:33Z</cp:lastPrinted>
  <dcterms:created xsi:type="dcterms:W3CDTF">2024-01-29T18:03:42Z</dcterms:created>
  <dcterms:modified xsi:type="dcterms:W3CDTF">2024-06-11T08:20:16Z</dcterms:modified>
</cp:coreProperties>
</file>