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0" r:id="rId4"/>
    <p:sldId id="271" r:id="rId5"/>
    <p:sldId id="275" r:id="rId6"/>
    <p:sldId id="280" r:id="rId7"/>
    <p:sldId id="281" r:id="rId8"/>
    <p:sldId id="282" r:id="rId9"/>
    <p:sldId id="283" r:id="rId10"/>
    <p:sldId id="286" r:id="rId11"/>
    <p:sldId id="287" r:id="rId12"/>
    <p:sldId id="285" r:id="rId13"/>
    <p:sldId id="276" r:id="rId14"/>
    <p:sldId id="274" r:id="rId15"/>
    <p:sldId id="272" r:id="rId16"/>
    <p:sldId id="278" r:id="rId17"/>
    <p:sldId id="288" r:id="rId18"/>
    <p:sldId id="289" r:id="rId19"/>
    <p:sldId id="290" r:id="rId20"/>
    <p:sldId id="291" r:id="rId21"/>
    <p:sldId id="270" r:id="rId22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85" d="100"/>
          <a:sy n="85" d="100"/>
        </p:scale>
        <p:origin x="7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9D41882-3E17-B5F5-795A-28DC83AFC9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B46DA40-2FB2-6D42-99EA-C643AD0FE0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FBADF-99E6-4E48-A8A1-87AE52C5E804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0CE351-FBCA-BAC5-90B9-1DFA862C396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F8555D-F422-A5C8-C15E-E50E234906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F379B-A1AF-4B35-A8FD-3706E233C9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220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1D7E2-9C09-4740-9C70-6BB4F2CB8CD9}" type="datetimeFigureOut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B20E5-3372-4EB5-989F-3BE7B30CFA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719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B05A57-E7F9-008D-CF46-65FFB14CD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F414CF0-4D30-0F47-BA9B-82B50243D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5407C3-44EA-D1E1-C991-FD2EC18AC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3936-8344-4C0B-8AFC-8892E5AA0C7F}" type="datetime1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9B6C9A-1897-BB45-88DF-AD5EB863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6F9CA1-187A-C89D-9641-4DC93503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25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A3E1D-2122-62B6-CE11-2019171D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1D0D3A-3A35-86EC-B928-3EC3EACB3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FCBF16-F5ED-B733-FAE0-DEB58D507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CA86-E36C-456F-825D-34768BB4153A}" type="datetime1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E07540-CD82-5062-3B1B-243628B0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337AFE-001B-0495-DFE2-92136F4D1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59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D58766-E112-EFC8-B4A0-F1D8EE290C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04809D-E055-E2D9-EB09-D829AA151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06A991-8A77-A031-6D65-761DEEE6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1FE8-8F87-4B8D-A5C4-C616118C0147}" type="datetime1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D9EC30-55B4-4BBC-75D5-A85A4388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8B9AFB9-69A2-FBCD-593D-A726F9EF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90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01857-D4CD-45F2-085A-018B1041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CF4BA-7516-382D-539C-2AC0C133E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5EAA2F-7C9D-681E-5ACB-1D781E0ED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54E1-A7EE-49D8-98D3-FB7FCF80C6B4}" type="datetime1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0D317F-4489-ACF1-C77B-5A7AB885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77F628-CE88-08D2-ED09-664C696D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9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F263A-61DA-BDF7-E54E-A1BCC23F6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6ACB9B-F2C9-49C2-03DA-54A924A8F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94609A-75D3-46F4-4186-6B6FC4B3A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C320D-DE2F-4C09-8B81-996189ACF2EB}" type="datetime1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6CCD15-DAFD-025E-9BFB-3AB7FE78E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667BBE-33A6-F5C0-63DC-6A12C2CA4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0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81FDE-9A66-D7EE-A1B1-EB4700642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F8A581-A013-BF5E-CD43-0869E6427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498470-4780-7BB5-616D-10B09C7C8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E19472-5D9F-E78C-750B-904177D7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A6CAD-EC95-478F-A11B-80A4781DB495}" type="datetime1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D62E74-609A-4767-11BD-331F4CCE0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B3E258-10D5-6644-5635-0F9F1C236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22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4F7E99-F12D-927D-FD04-3A2161B48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28306C-27F0-AEF0-21C0-F9F070551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0CC2D2-30D7-7ED3-3EA1-102F6A347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97EC2CF-2BE1-F98B-6E34-685038F20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716C81-FBE7-255D-E0E3-4E9E89AF3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4E30529-A366-6AC3-33CC-C3EF3BED3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44C71-080D-4564-B999-4DDC7FDFC000}" type="datetime1">
              <a:rPr lang="cs-CZ" smtClean="0"/>
              <a:t>15.10.2024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70E5450-F8EB-38C0-2140-D4A60E007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BB8D8A6-5131-0192-5582-30D35A44B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54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848ED0-F9E4-95BE-3E5F-450EC67BE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E7AC972-E615-61F6-3D61-B0A21BB17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F4052-A00E-4B18-BE27-93F2B18DA8DE}" type="datetime1">
              <a:rPr lang="cs-CZ" smtClean="0"/>
              <a:t>15.10.2024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45C0B5F-1122-2382-3C59-A6C4ED3D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98C288-F664-72E4-2829-E3B06E24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76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4D94B9-771B-87B7-70C5-412B23600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22E71-3778-43FE-84C4-9244087D4B12}" type="datetime1">
              <a:rPr lang="cs-CZ" smtClean="0"/>
              <a:t>15.10.2024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E8FDF47-3B5C-ADB0-5466-28ECDCB5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6AE973-BF5A-32F3-2327-43B522CBA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64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42D69-57BF-E6AE-2CDC-27490CC57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91D49F-E23A-87A5-31C4-C23F692B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789A574-5D71-592D-804D-0BA9B4CF6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5D2B06-1D30-42D3-8ABE-EDD6F152C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CB4B3-4EBA-4A41-96C0-BFBC0ECFF24C}" type="datetime1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F8D105-DBDB-799A-F45E-7DABBF61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600E52-575D-6852-F470-35950CAC8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95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9BD94-C1F7-3D63-025F-32D411602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5D43761-1BDF-85AF-B962-5BA77CDC14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1427A2C-0235-38DE-201C-6493C7F3E3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F9E4AA-D31C-5E09-E68F-1A163D9A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C830-E628-40C6-A13C-C70CB29B9EB4}" type="datetime1">
              <a:rPr lang="cs-CZ" smtClean="0"/>
              <a:t>15.10.2024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041688-E83D-EFB7-3C93-53E74A613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B64938-E702-FEFB-14A8-DF1EA47C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52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4677732-6CB0-1388-F3BD-BBDDE1692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08B3CB-593D-B04B-734B-8A4648897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8A1793-E60A-B22F-B7AD-E5B9AB5F4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99F2-7779-4768-8226-FDB8D19020E5}" type="datetime1">
              <a:rPr lang="cs-CZ" smtClean="0"/>
              <a:t>15.10.2024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F7FF3B-DF29-2339-6CDC-77DD0D107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Třešť 16. 10. 2024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2436AA-7C33-F70C-0084-A2E4F2086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FF60B-21E2-4449-8486-AEBCFFA6E1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68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E6446-D792-E453-F5E2-0CA6996E4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85364"/>
            <a:ext cx="9144000" cy="2375647"/>
          </a:xfrm>
        </p:spPr>
        <p:txBody>
          <a:bodyPr/>
          <a:lstStyle/>
          <a:p>
            <a:r>
              <a:rPr lang="cs-CZ" dirty="0"/>
              <a:t>Seminář pro potenciální žadatele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FDF3E5-EC07-A1B5-2314-1A46662E19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4776"/>
            <a:ext cx="9144000" cy="883024"/>
          </a:xfrm>
        </p:spPr>
        <p:txBody>
          <a:bodyPr/>
          <a:lstStyle/>
          <a:p>
            <a:r>
              <a:rPr lang="cs-CZ" dirty="0"/>
              <a:t>Výzva MAS </a:t>
            </a:r>
            <a:r>
              <a:rPr lang="cs-CZ" dirty="0" err="1"/>
              <a:t>Třešťsko</a:t>
            </a:r>
            <a:r>
              <a:rPr lang="cs-CZ" dirty="0"/>
              <a:t> č. </a:t>
            </a:r>
            <a:r>
              <a:rPr lang="cs-CZ"/>
              <a:t>6 a 7 </a:t>
            </a:r>
            <a:r>
              <a:rPr lang="cs-CZ" dirty="0"/>
              <a:t>IROP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58667D-386E-0FEE-AA7A-9C508920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E4CB3B-5F6F-0257-B571-1A3C88CE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D825BBE-BE4C-7E8F-EEF6-A2ABA3DCE1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333" y="497242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298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A3C18-070A-FE52-5891-CC15DBD6F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A02C50-B6C0-FF78-0576-160B4C37C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6534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FA44341-B06A-5B6E-BEC6-7B0FE1046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5171ED6-99CB-3C32-DE23-9C98F977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10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C8893D4-B67B-46ED-E9A6-4C977EA0D7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ED1E5B6A-7577-1450-B260-47AC6D0EF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95945"/>
              </p:ext>
            </p:extLst>
          </p:nvPr>
        </p:nvGraphicFramePr>
        <p:xfrm>
          <a:off x="560306" y="1605716"/>
          <a:ext cx="10327342" cy="5280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5846">
                  <a:extLst>
                    <a:ext uri="{9D8B030D-6E8A-4147-A177-3AD203B41FA5}">
                      <a16:colId xmlns:a16="http://schemas.microsoft.com/office/drawing/2014/main" val="1188561118"/>
                    </a:ext>
                  </a:extLst>
                </a:gridCol>
                <a:gridCol w="1806791">
                  <a:extLst>
                    <a:ext uri="{9D8B030D-6E8A-4147-A177-3AD203B41FA5}">
                      <a16:colId xmlns:a16="http://schemas.microsoft.com/office/drawing/2014/main" val="1804818301"/>
                    </a:ext>
                  </a:extLst>
                </a:gridCol>
                <a:gridCol w="1757424">
                  <a:extLst>
                    <a:ext uri="{9D8B030D-6E8A-4147-A177-3AD203B41FA5}">
                      <a16:colId xmlns:a16="http://schemas.microsoft.com/office/drawing/2014/main" val="68404717"/>
                    </a:ext>
                  </a:extLst>
                </a:gridCol>
                <a:gridCol w="2547281">
                  <a:extLst>
                    <a:ext uri="{9D8B030D-6E8A-4147-A177-3AD203B41FA5}">
                      <a16:colId xmlns:a16="http://schemas.microsoft.com/office/drawing/2014/main" val="3329371607"/>
                    </a:ext>
                  </a:extLst>
                </a:gridCol>
              </a:tblGrid>
              <a:tr h="902927"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Druh techniky/věcného prostředku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Jednotka SDH obce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JPO II a JPO III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Jednotka SDH obce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JPO V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místní působnost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Předpokládaný náklad na pořízení </a:t>
                      </a:r>
                      <a:br>
                        <a:rPr lang="cs-CZ" sz="1400">
                          <a:effectLst/>
                        </a:rPr>
                      </a:br>
                      <a:r>
                        <a:rPr lang="cs-CZ" sz="1400">
                          <a:effectLst/>
                        </a:rPr>
                        <a:t>u SDH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/tis. Kč vč. DPH KS/SADA/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(k roku 2022)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 anchor="ctr"/>
                </a:tc>
                <a:extLst>
                  <a:ext uri="{0D108BD9-81ED-4DB2-BD59-A6C34878D82A}">
                    <a16:rowId xmlns:a16="http://schemas.microsoft.com/office/drawing/2014/main" val="2214066542"/>
                  </a:ext>
                </a:extLst>
              </a:tr>
              <a:tr h="282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Cisternová automobilová stříkačka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9 000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3229516722"/>
                  </a:ext>
                </a:extLst>
              </a:tr>
              <a:tr h="287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Cisternová automobilová stříkačka pro velkoobjemové hašení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9 000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233879680"/>
                  </a:ext>
                </a:extLst>
              </a:tr>
              <a:tr h="214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Dopravní automobil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1 200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3840967697"/>
                  </a:ext>
                </a:extLst>
              </a:tr>
              <a:tr h="2544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Dopravní automobil s motorovou stříkačkou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3 000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4289639590"/>
                  </a:ext>
                </a:extLst>
              </a:tr>
              <a:tr h="214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Termokamera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250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3825406437"/>
                  </a:ext>
                </a:extLst>
              </a:tr>
              <a:tr h="306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Izolační dýchací přístroj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70/280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867922400"/>
                  </a:ext>
                </a:extLst>
              </a:tr>
              <a:tr h="2403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Radiostanice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4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4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35/140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442955432"/>
                  </a:ext>
                </a:extLst>
              </a:tr>
              <a:tr h="214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Přívěs pro hašení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900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3323148567"/>
                  </a:ext>
                </a:extLst>
              </a:tr>
              <a:tr h="2816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Osvětlovací souprava (elektrocentrála + osvětlovací těleso)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130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2536872724"/>
                  </a:ext>
                </a:extLst>
              </a:tr>
              <a:tr h="4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Mobilní samonosná nebo skládací nádrž na vodu s objemem min. 25 m</a:t>
                      </a:r>
                      <a:r>
                        <a:rPr lang="cs-CZ" sz="1400" baseline="300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x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220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1682861307"/>
                  </a:ext>
                </a:extLst>
              </a:tr>
              <a:tr h="4442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Mobilní samonosná nebo skládací nádrž na vodu s objemem min. 10 m</a:t>
                      </a:r>
                      <a:r>
                        <a:rPr lang="cs-CZ" sz="1400" baseline="30000">
                          <a:effectLst/>
                        </a:rPr>
                        <a:t>3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60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2711240776"/>
                  </a:ext>
                </a:extLst>
              </a:tr>
              <a:tr h="214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Speciální terénní vozidlo SxS 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>
                          <a:effectLst/>
                        </a:rPr>
                        <a:t>1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400" dirty="0">
                          <a:effectLst/>
                        </a:rPr>
                        <a:t>1 500 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9644" marR="39644" marT="0" marB="0"/>
                </a:tc>
                <a:extLst>
                  <a:ext uri="{0D108BD9-81ED-4DB2-BD59-A6C34878D82A}">
                    <a16:rowId xmlns:a16="http://schemas.microsoft.com/office/drawing/2014/main" val="2962690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221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6D42B1-66CB-37EC-DBF2-204D5A2D47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FBDD-4BE4-8FBC-4801-952C3C398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E39E61-C19F-70B3-12E0-ED84FE079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870"/>
            <a:ext cx="10515600" cy="4545479"/>
          </a:xfrm>
        </p:spPr>
        <p:txBody>
          <a:bodyPr>
            <a:normAutofit/>
          </a:bodyPr>
          <a:lstStyle/>
          <a:p>
            <a:pPr lvl="2"/>
            <a:r>
              <a:rPr lang="cs-CZ" dirty="0"/>
              <a:t>Pozn. 1: V případě, že jednotka kategorie JPO V zajišťuje v souladu s nařízením kraje, kterým se stanoví podmínky plošného pokrytí území kraje jednotkami požární ochrany nebo požárním poplachovým plánem kraje akceschopnost k zásahům i mimo území svého zřizovatele, může její zřizovatel za účelem zajištění této akceschopnosti pořídit vybavení uvedené pro jednotky kategorie JPO II a JPO III.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r>
              <a:rPr lang="cs-CZ" dirty="0"/>
              <a:t>Pozn. 2.: Uvedené ceny jsou orientační, stanovené na základě pořízení obdobné techniky v roce 2021 a 2022. Skutečná cena je závislá na podrobné technické specifikaci a výsledku zadávacího a výběrového řízení. Žadatel nemá povinnost dodržet uvedené ceny v žádosti o podporu. Příjemce v žádosti o podporu uvede cenu, která bude stanovena v souladu s kap. 8 Přílohy č. 2 Specifických pravidel.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ABF00-9478-73A8-6793-B9FD4DC6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81BF5B-8923-663D-0563-4C8A95DC4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11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260E69A-52A4-F426-585C-F58E610F2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1093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04C06-5CA9-2D67-BE8F-DD5D7D31BE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08CEAF-CE7D-4406-C029-E4422A44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E6E086-8D30-FC8F-EBF5-C646213DE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870"/>
            <a:ext cx="10515600" cy="4545479"/>
          </a:xfrm>
        </p:spPr>
        <p:txBody>
          <a:bodyPr>
            <a:normAutofit lnSpcReduction="10000"/>
          </a:bodyPr>
          <a:lstStyle/>
          <a:p>
            <a:pPr lvl="2"/>
            <a:r>
              <a:rPr lang="cs-CZ" dirty="0"/>
              <a:t>Při realizaci zadávacího řízení na pořízení požární techniky a věcných prostředků požární ochrany je žadatel povinen využít vzorovou technickou specifikaci. Vzorové technické specifikace jsou zveřejněny na webových stránkách Hasičského záchranného sboru České republiky na odkaze: https://www.hzscr.cz/</a:t>
            </a:r>
            <a:r>
              <a:rPr lang="cs-CZ" dirty="0" err="1"/>
              <a:t>clanek</a:t>
            </a:r>
            <a:r>
              <a:rPr lang="cs-CZ" dirty="0"/>
              <a:t>/iroptechnika-pro-izs.aspx. Dokladem o shodě konkrétní technické specifikace pořizované požární techniky a věcných prostředků požární ochrany se vzorovou technickou specifikací je Stanovisko HZS ČR k technickým podmínkám pořizované techniky a vybavení (dále jen „Stanovisko HZS ČR“).  Vzor Stanoviska HZS ČR je přílohou č. 10  Specifických pravidel.  Stanovisko HZS ČR musí být u nových zadávacích řízení vydáno před zahájením realizace zadávacího řízení a povinně předloženo Centru pro regionální rozvoj České republiky (dále jen „Centrum“) spolu se zadávací dokumentací v souladu s Obecnými pravidly kap. 5.2.</a:t>
            </a:r>
          </a:p>
          <a:p>
            <a:pPr lvl="2"/>
            <a:r>
              <a:rPr lang="cs-CZ" dirty="0"/>
              <a:t>V případě, že je technika pořizována z již uzavřených rámcových smluv, musí být Stanovisko HZS ČR vydáno nejpozději před uzavřením dílčí smlouvy na konkrétní plnění a předloženo Centru nejpozději s uzavřenou smlouvou. V případě, že zadávací řízení bylo realizováno před datem vyhlášení 61. výzvy k předkládání žádostí o podporu z IROP 2021 – 2027, musí být Stanovisko HZS ČR spolu s uzavřenou smlouvou předloženo k žádosti podporu.  Postup pro vydání Stanoviska HZS ČR je přílohou č. 11 Specifických pravidel.</a:t>
            </a:r>
          </a:p>
          <a:p>
            <a:pPr lvl="2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A21AEC-8B95-AF86-1C76-17835A743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F8031C-EFE2-E81D-1746-3DE415B9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6141371-81D3-D0B7-CE04-64E62263F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89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a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7058"/>
            <a:ext cx="10515600" cy="415990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Nepřímé náklady:</a:t>
            </a:r>
          </a:p>
          <a:p>
            <a:pPr lvl="2"/>
            <a:r>
              <a:rPr lang="cs-CZ" dirty="0"/>
              <a:t>Náklady, které nelze při použití paušální sazby 7 % zahrnout mezi přímé výdaje.</a:t>
            </a:r>
          </a:p>
          <a:p>
            <a:pPr lvl="2"/>
            <a:r>
              <a:rPr lang="cs-CZ" dirty="0"/>
              <a:t>Dokumentace žádosti o podporu - příprava a zpracování žádosti o podporu a poradenství s tím spojené, právní služby; podklady pro hodnocení; odborné a znalecké posudky pro přípravu žádosti o podporu; doplňující a podpůrné průzkumy, posudky a analýzy; zpracování zadávací dokumentace k veřejným zakázkám dle zákona č. 134/2016 Sb.; organizace zadávacích a výběrových řízení </a:t>
            </a:r>
          </a:p>
          <a:p>
            <a:pPr lvl="2"/>
            <a:r>
              <a:rPr lang="cs-CZ" dirty="0"/>
              <a:t>Projektová dokumentace a dokumentace pro realizaci projektu - projektová dokumentace; odborné a znalecké posudky pro přípravu projektové dokumentace; administrativní výdaje související s územním a stavebním řízením; hydrogeologický průzkum; archeologický průzkum; další související průzkumy; geodetické zaměření pozemku a vyhotovení geometrického plánu; dokumentace v procesu EIA; plán BOZP; výkon dozoru BOZP; audity; inženýring projektu; technický dozor investora; autorský dozor (příp. dozor projektanta).</a:t>
            </a:r>
          </a:p>
          <a:p>
            <a:pPr lvl="2"/>
            <a:r>
              <a:rPr lang="cs-CZ" dirty="0"/>
              <a:t>Administrativní kapacity, poplatky, režijní, provozní a jiné náklady – viz Specifická pravidla pro žadatele a příjemce</a:t>
            </a:r>
          </a:p>
          <a:p>
            <a:pPr lvl="2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13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2741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a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082"/>
            <a:ext cx="10515600" cy="4491317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Povinné přílohy projektového záměru předkládané na MAS společně s projektovým záměrem:</a:t>
            </a:r>
          </a:p>
          <a:p>
            <a:pPr lvl="1"/>
            <a:r>
              <a:rPr lang="cs-CZ" sz="2600" dirty="0"/>
              <a:t>Plná moc (pouze v případě, že nepodepisuje projektový záměr statutární zástupce žadatele)</a:t>
            </a:r>
          </a:p>
          <a:p>
            <a:pPr lvl="1"/>
            <a:r>
              <a:rPr lang="cs-CZ" sz="2600" dirty="0">
                <a:solidFill>
                  <a:srgbClr val="00B0F0"/>
                </a:solidFill>
              </a:rPr>
              <a:t>Doklad o prokázání právní subjektivity – pouze pro školské právnické osoby a nestátní neziskové organizace</a:t>
            </a:r>
          </a:p>
          <a:p>
            <a:pPr lvl="1"/>
            <a:r>
              <a:rPr lang="cs-CZ" sz="2600" dirty="0"/>
              <a:t>Doklad prokazující povolení umístění stavby v území dle stavebního zákona - jedná se primárně o </a:t>
            </a:r>
            <a:r>
              <a:rPr lang="cs-CZ" sz="2600" b="1" dirty="0">
                <a:solidFill>
                  <a:srgbClr val="FF0000"/>
                </a:solidFill>
              </a:rPr>
              <a:t>pravomocné</a:t>
            </a:r>
            <a:r>
              <a:rPr lang="cs-CZ" sz="2600" dirty="0"/>
              <a:t> územní rozhodnutí, územní souhlas nebo veřejnoprávní smlouvu nahrazující územní rozhodnutí (nicméně nejedná se o komplexní výčet).</a:t>
            </a:r>
          </a:p>
          <a:p>
            <a:pPr lvl="1"/>
            <a:r>
              <a:rPr lang="cs-CZ" sz="2600" dirty="0"/>
              <a:t>Rozpočet projektu s rozdělením na celkové a způsobilé výdaje - žadatel dokládá zjednodušený položkový rozpočet stavebních prací, který je zpracován za pomoci agregovaných položek, kompletů, odvozených ceníkových cen, dříve realizovaných zakázek atd. Rozpočet je v případě podpory projektového záměru nepřekročitelný.</a:t>
            </a:r>
          </a:p>
          <a:p>
            <a:pPr lvl="1"/>
            <a:r>
              <a:rPr lang="cs-CZ" sz="2600" dirty="0"/>
              <a:t>Projektová dokumentace ve zjednodušené podobě - v případě stavebních prací např. půdorysy s dalšími dostupnými výkresy týkajícími se plánovaných stavebních prací, technickou zprávu apod. Jedná se o dokumenty, ze kterých bude zřejmý celý předmět projektu (není nutné předkládat celou projektovou dokumentaci, v případě nejasnosti nebo nedostatečného popisu bude žadatel dodatečně vyzván k doložení).</a:t>
            </a:r>
          </a:p>
          <a:p>
            <a:pPr lvl="1"/>
            <a:r>
              <a:rPr lang="cs-CZ" sz="2600" dirty="0">
                <a:solidFill>
                  <a:srgbClr val="00B0F0"/>
                </a:solidFill>
              </a:rPr>
              <a:t>Výpis z Rejstříku škol a školských zařízení – ne starší 30 dní před zasláním projektového záměru</a:t>
            </a:r>
          </a:p>
          <a:p>
            <a:pPr lvl="1"/>
            <a:r>
              <a:rPr lang="cs-CZ" sz="2600" dirty="0">
                <a:solidFill>
                  <a:schemeClr val="accent4">
                    <a:lumMod val="50000"/>
                  </a:schemeClr>
                </a:solidFill>
              </a:rPr>
              <a:t>Souhlasné stanovisko HZS ČR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8541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a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082"/>
            <a:ext cx="10515600" cy="44198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Na co si dát pozor při předkládání projektového záměru</a:t>
            </a:r>
          </a:p>
          <a:p>
            <a:r>
              <a:rPr lang="cs-CZ" dirty="0"/>
              <a:t>Jedná se o investiční výdaje (s výjimkou nepřímých nákladů)</a:t>
            </a:r>
          </a:p>
          <a:p>
            <a:r>
              <a:rPr lang="cs-CZ" dirty="0"/>
              <a:t>Doložení všech povinných příloh – nebo napsat do projektového záměru, proč je nerelevantní</a:t>
            </a:r>
          </a:p>
          <a:p>
            <a:r>
              <a:rPr lang="cs-CZ" dirty="0"/>
              <a:t>Vyplnění všech odrážek projektového záměru – </a:t>
            </a:r>
            <a:r>
              <a:rPr lang="cs-CZ" dirty="0">
                <a:solidFill>
                  <a:srgbClr val="FF0000"/>
                </a:solidFill>
              </a:rPr>
              <a:t>NIC NEMAZAT</a:t>
            </a:r>
            <a:r>
              <a:rPr lang="cs-CZ" dirty="0"/>
              <a:t> (pokud je pro projekt nerelevantní, jen za odrážku toto dopsat)</a:t>
            </a:r>
          </a:p>
          <a:p>
            <a:r>
              <a:rPr lang="cs-CZ" dirty="0"/>
              <a:t>Svůj záměr </a:t>
            </a:r>
            <a:r>
              <a:rPr lang="cs-CZ" dirty="0" err="1"/>
              <a:t>odkonzultovat</a:t>
            </a:r>
            <a:r>
              <a:rPr lang="cs-CZ" dirty="0"/>
              <a:t> s místně příslušným CRR, případně přes konzultační servis CRR – předejte případným problémům s podáním plné žádosti o dotaci (přes ISKP21+) – </a:t>
            </a:r>
            <a:r>
              <a:rPr lang="cs-CZ" b="1" dirty="0">
                <a:solidFill>
                  <a:srgbClr val="FF0000"/>
                </a:solidFill>
              </a:rPr>
              <a:t>POZOR NA SPECIFIKA VÝZVY MAS – NEPODPORUJEME VEŠKERÉ AKTIVITY ZPŮSOBILÉ V NADŘAZENÉ VÝZVĚ </a:t>
            </a:r>
          </a:p>
          <a:p>
            <a:r>
              <a:rPr lang="cs-CZ" dirty="0">
                <a:solidFill>
                  <a:srgbClr val="FF0000"/>
                </a:solidFill>
              </a:rPr>
              <a:t>Odkaz na pravidla IROP: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https://irop.gov.cz/cs/vyzvy-2021-2027/vyzvy/48vyzvairop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https://irop.gov.cz/cs/vyzvy-2021-2027/vyzvy/61vyzvairop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15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2086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II.“– Hodnotící kritéria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16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Zástupný obsah 7">
            <a:extLst>
              <a:ext uri="{FF2B5EF4-FFF2-40B4-BE49-F238E27FC236}">
                <a16:creationId xmlns:a16="http://schemas.microsoft.com/office/drawing/2014/main" id="{E40317C2-FDD2-B152-37B7-1F78A72B5B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583557"/>
              </p:ext>
            </p:extLst>
          </p:nvPr>
        </p:nvGraphicFramePr>
        <p:xfrm>
          <a:off x="950743" y="2167793"/>
          <a:ext cx="9851728" cy="3787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5864">
                  <a:extLst>
                    <a:ext uri="{9D8B030D-6E8A-4147-A177-3AD203B41FA5}">
                      <a16:colId xmlns:a16="http://schemas.microsoft.com/office/drawing/2014/main" val="2544173607"/>
                    </a:ext>
                  </a:extLst>
                </a:gridCol>
                <a:gridCol w="4925864">
                  <a:extLst>
                    <a:ext uri="{9D8B030D-6E8A-4147-A177-3AD203B41FA5}">
                      <a16:colId xmlns:a16="http://schemas.microsoft.com/office/drawing/2014/main" val="41427109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1) Projekt je zaměřen na více odborných oblastí vzdělávání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Toto kritérium bude hodnoceno na základě údaje uvedeného v projektovém záměru v kapitole 2 a 4. Odbornými oblastmi se rozumí: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1400" dirty="0">
                          <a:effectLst/>
                        </a:rPr>
                        <a:t>přírodní vědy,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1400" dirty="0">
                          <a:effectLst/>
                        </a:rPr>
                        <a:t>polytechnické vzdělávání,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cs-CZ" sz="1400" dirty="0">
                          <a:effectLst/>
                        </a:rPr>
                        <a:t>cizí jazyky,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1400" dirty="0">
                          <a:effectLst/>
                        </a:rPr>
                        <a:t>práce s digitálními technologiemi.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0- projekt je zaměřen na jednu odbornou oblast pro úplnou školu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8- projekt je zaměřen na dvě a více odborných oblastí pro úplné školy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10- projekt řeší učebny neúplných škol (jakékoliv bez ohledu na jejich zaměření)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530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2) Výstupy projektu budou sloužit také mimoškolním zájmovým aktivitám dětí a mládeže či pro komunitní aktivity.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Toto kritérium bude hodnoceno na základě údaje uvedeného v projektovém záměru v kapitole 2 a 4. Pokud bude projekt zaměřen pouze na bezbariérovost školy či na konektivitu, bude mu v hodnocení přiděleno 0 bodů.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0- ne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8- ano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523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584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066D6-5484-DB24-760C-E81C06648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3F32A-0DDF-92D8-BBBB-340E3363C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II.“– Hodnotící kritéria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BAC17B48-7787-0FC2-6DEF-97B7B6FBE4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34111"/>
              </p:ext>
            </p:extLst>
          </p:nvPr>
        </p:nvGraphicFramePr>
        <p:xfrm>
          <a:off x="926192" y="2082845"/>
          <a:ext cx="9768702" cy="408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4351">
                  <a:extLst>
                    <a:ext uri="{9D8B030D-6E8A-4147-A177-3AD203B41FA5}">
                      <a16:colId xmlns:a16="http://schemas.microsoft.com/office/drawing/2014/main" val="1850986139"/>
                    </a:ext>
                  </a:extLst>
                </a:gridCol>
                <a:gridCol w="4884351">
                  <a:extLst>
                    <a:ext uri="{9D8B030D-6E8A-4147-A177-3AD203B41FA5}">
                      <a16:colId xmlns:a16="http://schemas.microsoft.com/office/drawing/2014/main" val="3432847100"/>
                    </a:ext>
                  </a:extLst>
                </a:gridCol>
              </a:tblGrid>
              <a:tr h="18968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3) Výstupy projektu budou využívat žáci z více obcí.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Toto kritérium bude hodnoceno na základě údaje uvedeného v projektovém záměru v kapitole 2. Žadatel pouze popíše, z jakých obcí žáky má v době podání projektového záměru (vychází z údajů ne starších 30 dní před podáním projektového záměru), relevantní doklad bude mít uchován pro případnou kontrolu na místě. Místní části se počítají pouze u žadatele.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11" marR="683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0- projekt využívají pouze žáci dané obce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3- projekt využívají žáci z 1 – 4 dalších obcí (nebo místních částí)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7 – projekt využívají žáci z 5 a více dalších obcí (nebo místních částí)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11" marR="68311" marT="0" marB="0"/>
                </a:tc>
                <a:extLst>
                  <a:ext uri="{0D108BD9-81ED-4DB2-BD59-A6C34878D82A}">
                    <a16:rowId xmlns:a16="http://schemas.microsoft.com/office/drawing/2014/main" val="2938505683"/>
                  </a:ext>
                </a:extLst>
              </a:tr>
              <a:tr h="8494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4) Projekt je podán malotřídní nebo neúplnou školou.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Toto kritérium bude hodnoceno na základě údaje uvedeného v projektovém záměru v kapitole 3.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11" marR="683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0- ne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7- ano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11" marR="68311" marT="0" marB="0"/>
                </a:tc>
                <a:extLst>
                  <a:ext uri="{0D108BD9-81ED-4DB2-BD59-A6C34878D82A}">
                    <a16:rowId xmlns:a16="http://schemas.microsoft.com/office/drawing/2014/main" val="1370050183"/>
                  </a:ext>
                </a:extLst>
              </a:tr>
              <a:tr h="11811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5) Počet žáků navštěvující dané zařízení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Toto kritérium bude hodnoceno na základě údaje uvedeného v projektovém záměru v kapitole 2 dle údaje z platného Rejstříku škol a školských subjektů v době podání projektového záměru, ne starší 30 dní před podáním.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11" marR="683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0- do 40 žáků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8- mezi 41 – 200 žáky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10- 201 a více žáků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11" marR="68311" marT="0" marB="0"/>
                </a:tc>
                <a:extLst>
                  <a:ext uri="{0D108BD9-81ED-4DB2-BD59-A6C34878D82A}">
                    <a16:rowId xmlns:a16="http://schemas.microsoft.com/office/drawing/2014/main" val="825788451"/>
                  </a:ext>
                </a:extLst>
              </a:tr>
            </a:tbl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EAF4596-EB94-DF8B-8581-91146BC3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0546BD6-90CF-40F0-1353-FEED92778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7B9FD24-81DE-1BD3-19AD-A851DC8AB8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763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6AC24-A268-342E-8434-BC5B56C71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C429E-166D-A34C-E20E-64A04C4B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II.“– Hodnotící kritéria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176BEE7-7CEF-F2A7-DC56-9642ACF45A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1753584"/>
              </p:ext>
            </p:extLst>
          </p:nvPr>
        </p:nvGraphicFramePr>
        <p:xfrm>
          <a:off x="950744" y="2082845"/>
          <a:ext cx="10048950" cy="4427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4475">
                  <a:extLst>
                    <a:ext uri="{9D8B030D-6E8A-4147-A177-3AD203B41FA5}">
                      <a16:colId xmlns:a16="http://schemas.microsoft.com/office/drawing/2014/main" val="2019979664"/>
                    </a:ext>
                  </a:extLst>
                </a:gridCol>
                <a:gridCol w="5024475">
                  <a:extLst>
                    <a:ext uri="{9D8B030D-6E8A-4147-A177-3AD203B41FA5}">
                      <a16:colId xmlns:a16="http://schemas.microsoft.com/office/drawing/2014/main" val="40109292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1) Počet zásahů místně příslušné jednotky za poslední 4 roky (tj. za poslední 4 ukončené kalendářní roky před podáním žádosti o podporu)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Toto kritérium bude hodnoceno na základě údaje uvedeného v projektovém záměru. Podkladem je oficiální statistické sledování událostí HZS kraje. Žadatel tuto přílohu doloží na případné vyzvání jakéhokoliv subjektu podílejícího se na procesu administrace projektu.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0- do 20 zásahů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 – 21 – 70 zásahů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10- více než 71 zásahů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0111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2) Počet obyvatel obce, ve které je projekt realizován. 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Toto kritérium bude hodnoceno na základě údaje uvedeného v projektovém záměru. Body budou přiděleny dle uveřejněného počtu obyvatel v obcích ČSÚ k 31. 12. předchozího kalendářního roku. Pokud by projekt spojoval více obcí, bude proveden aritmetický průměr obyvatel všech dotčených obcí.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0- méně než 100 obyvatel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5- mezi 101 – 600 obyvateli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10 – 601 obyvatel a více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8642066"/>
                  </a:ext>
                </a:extLst>
              </a:tr>
            </a:tbl>
          </a:graphicData>
        </a:graphic>
      </p:graphicFrame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58F7BC7-3A34-EA2C-F083-3D2C9A64B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6E92B7-BB5D-82A5-6C2C-EB28FA80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18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AF2451D-5F50-798B-0023-59D54D5D8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0427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60875A-F8E9-F0CF-F14F-BEC0A40175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79FB4-1342-0635-8721-A5E625BB2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II.“– Hodnotící kritéria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89D977-DD08-B140-A89E-B8357BD0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2A48D5-21F0-76ED-E244-8FE7891D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19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63C6F89-F35E-B5E8-87EA-3C884741E9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69606B3D-89E0-74AD-E965-063B9E56F0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843435"/>
              </p:ext>
            </p:extLst>
          </p:nvPr>
        </p:nvGraphicFramePr>
        <p:xfrm>
          <a:off x="995568" y="2156587"/>
          <a:ext cx="9950338" cy="3305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5169">
                  <a:extLst>
                    <a:ext uri="{9D8B030D-6E8A-4147-A177-3AD203B41FA5}">
                      <a16:colId xmlns:a16="http://schemas.microsoft.com/office/drawing/2014/main" val="2924231683"/>
                    </a:ext>
                  </a:extLst>
                </a:gridCol>
                <a:gridCol w="4975169">
                  <a:extLst>
                    <a:ext uri="{9D8B030D-6E8A-4147-A177-3AD203B41FA5}">
                      <a16:colId xmlns:a16="http://schemas.microsoft.com/office/drawing/2014/main" val="37990453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3) Celkové způsobilé výdaje projektu uvedené v projektovém záměru.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Toto kritérium bude hodnoceno na základě údaje uvedeného v projektovém záměru. V případě uvedení hodnoty na desetinné místo se zaokrouhluje matematicky. Výdaje jsou stanoveny jako maximální možné pro podání následné žádosti do systému ISKP21+.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0- nad Kč 1 000 001,-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2- od 500 001,- do 1 000 000,- včetně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5- do 500 000,- včetně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739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4) Délka realizace projektu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Toto kritérium bude hodnoceno na základě údaje uvedeného v projektovém záměru, kap. 6. 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0- závěrečná žádost o platbu bude předložena na CRR po 1. 1. 2026 včetně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5- závěrečná žádost o platbu bude předložena na CRR do 31. 12. 2025 včetně 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7131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80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5135"/>
            <a:ext cx="10515600" cy="596994"/>
          </a:xfrm>
        </p:spPr>
        <p:txBody>
          <a:bodyPr>
            <a:norm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4328"/>
            <a:ext cx="10515600" cy="499219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Vyhlášena 30. 9. 8:00 – 4. 11. 12:00</a:t>
            </a:r>
          </a:p>
          <a:p>
            <a:r>
              <a:rPr lang="cs-CZ" dirty="0"/>
              <a:t>Alokace (dotace) – Kč 1 187 500,-</a:t>
            </a:r>
          </a:p>
          <a:p>
            <a:r>
              <a:rPr lang="cs-CZ" dirty="0"/>
              <a:t>Způsobilí žadatelé: </a:t>
            </a:r>
          </a:p>
          <a:p>
            <a:pPr lvl="1"/>
            <a:r>
              <a:rPr lang="cs-CZ" dirty="0"/>
              <a:t>kraje, obce, dobrovolné svazky obcí, organizace zřizované nebo zakládané kraji, organizace zřizované nebo zakládané obcemi, nestátní neziskové organizace, které minimálně 2 roky bezprostředně před podáním žádosti nepřetržitě působí v oblasti vzdělávání nebo asistenčních služeb, církve, církevní organizace, organizační složky státu, příspěvkové organizace organizačních složek státu, školské právnické osoby, ostatní právnické osoby, vykonávající činnost škol a školských zařízení, zapsané v Rejstříku škol a školských zařízení (např. akciové společnosti, komanditní společnosti, společnosti s ručením omezeným, veřejné obchodní společnosti).</a:t>
            </a:r>
          </a:p>
          <a:p>
            <a:r>
              <a:rPr lang="cs-CZ" dirty="0"/>
              <a:t>Způsobilé aktivity:</a:t>
            </a:r>
          </a:p>
          <a:p>
            <a:pPr lvl="1"/>
            <a:r>
              <a:rPr lang="cs-CZ" dirty="0"/>
              <a:t>vybudování a vybavení nových odborných učeben ZŠ ve vazbě na přírodní vědy, polytechnické vzdělávání, cizí jazyky, práci s digitálními technologiemi;  	</a:t>
            </a:r>
          </a:p>
          <a:p>
            <a:pPr lvl="1"/>
            <a:r>
              <a:rPr lang="cs-CZ" dirty="0"/>
              <a:t>vnitřní konektivita škol;	</a:t>
            </a:r>
          </a:p>
          <a:p>
            <a:pPr lvl="1"/>
            <a:r>
              <a:rPr lang="cs-CZ" dirty="0"/>
              <a:t>školní družiny a školní kluby; 	</a:t>
            </a:r>
          </a:p>
          <a:p>
            <a:pPr lvl="1"/>
            <a:r>
              <a:rPr lang="cs-CZ" dirty="0"/>
              <a:t>učebny neúplných škol; 	</a:t>
            </a:r>
          </a:p>
          <a:p>
            <a:pPr lvl="1"/>
            <a:r>
              <a:rPr lang="cs-CZ" dirty="0"/>
              <a:t>doprovodná část projektu: budování a modernizace zázemí: doprovodné infrastruktury školy;  ▪ pro školní poradenská pracoviště a pro práci s žáky se speciálními vzdělávacími potřebami (např. klidové zóny, reedukační učebny); ▪ pro pedagogické i nepedagogické pracovníky škol vedoucí k vyšší kvalitě vzdělávání ve školách (např. kabinety); ▪ vnitřního i venkovního pro komunitní aktivity při ZŠ vedoucí k sociální inkluzi (např. veřejně přístupné prostory pro sportovní aktivity, knihovny, společenské místnosti), sloužící po vyučování jako centrum vzdělanosti a komunitních aktivit. "	</a:t>
            </a:r>
          </a:p>
          <a:p>
            <a:pPr lvl="1"/>
            <a:r>
              <a:rPr lang="cs-CZ" dirty="0"/>
              <a:t>doprovodná část projektu: Zvýšení energetické účinnosti při renovaci/výstavbě budov je doprovodnou částí projektu na úrovni způsobilých výdajů a bude intenzivně podporováno tam, kde to bude možné, a propagováno mezi žadateli. V případě památkově chráněných budov bude zvýšení energetické účinnosti využito tak, aby nedošlo ke změně charakteru či vzhledu budov.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2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74191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E06804-903C-CC98-8708-63F037210D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73396-9D3C-D1EA-503A-3E2D4D004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812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Postup kontroly a hodnocení projektů CLLD (MAS)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B57507-1760-6B8B-8A0B-99C2382AE3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7082"/>
            <a:ext cx="10515600" cy="4419881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/>
              <a:t>Přijetí Projektového záměru přes datovou schránku MAS</a:t>
            </a:r>
          </a:p>
          <a:p>
            <a:pPr>
              <a:buFontTx/>
              <a:buChar char="-"/>
            </a:pPr>
            <a:r>
              <a:rPr lang="cs-CZ" dirty="0"/>
              <a:t>Kontrola formálních náležitostí a přijatelnosti (vyplnění záměru, doložení požadovaných příloh, soulad příloh s uvedenými skutečnosti v projektovém záměru, kontrola způsobilosti žadatele a místa realizace,…) – je možné 2x vyzvat k doplnění/opravě – vždy je nutné opět </a:t>
            </a:r>
            <a:r>
              <a:rPr lang="cs-CZ" dirty="0">
                <a:solidFill>
                  <a:srgbClr val="FF0000"/>
                </a:solidFill>
              </a:rPr>
              <a:t>elektronicky projektový záměr podepsat odpovědnou osobou a zaslat přes datovou schránku zpět na MAS</a:t>
            </a:r>
          </a:p>
          <a:p>
            <a:pPr>
              <a:buFontTx/>
              <a:buChar char="-"/>
            </a:pPr>
            <a:r>
              <a:rPr lang="cs-CZ" dirty="0"/>
              <a:t>Hodnocení Výběrovou komisí na základě zveřejněných kritérií</a:t>
            </a:r>
          </a:p>
          <a:p>
            <a:pPr>
              <a:buFontTx/>
              <a:buChar char="-"/>
            </a:pPr>
            <a:r>
              <a:rPr lang="cs-CZ" dirty="0"/>
              <a:t>Zasedání Rozhodovacího orgánu a doporučení projektu na základě hodnocení k financování</a:t>
            </a:r>
          </a:p>
          <a:p>
            <a:pPr>
              <a:buFontTx/>
              <a:buChar char="-"/>
            </a:pPr>
            <a:r>
              <a:rPr lang="cs-CZ" dirty="0"/>
              <a:t>Doporučené projekty – 60 dní na podání plné verze přes ISKP21+, nutnost zadat MAS jako prvního signatáře</a:t>
            </a:r>
          </a:p>
          <a:p>
            <a:pPr>
              <a:buFontTx/>
              <a:buChar char="-"/>
            </a:pPr>
            <a:r>
              <a:rPr lang="cs-CZ" dirty="0"/>
              <a:t>Kontrola formálních náležitostí a přijatelnosti CRR – při výzvách je opět nutný podpis zástupce MAS</a:t>
            </a:r>
          </a:p>
          <a:p>
            <a:pPr>
              <a:buFontTx/>
              <a:buChar char="-"/>
            </a:pPr>
            <a:r>
              <a:rPr lang="cs-CZ" dirty="0"/>
              <a:t>Doporučení k financování MRR – odvázat zástupce MAS z projektu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9DBC29-7F09-AE98-0C3D-67E9F491D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3ECEAA1-D092-D55E-AF85-98DAA3A4C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20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87FD9BB-2491-AC5E-D788-FE9C77F8A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39582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EE96AD9-FC08-8828-7258-DCD7DBB7A3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10" name="Podnadpis 9">
            <a:extLst>
              <a:ext uri="{FF2B5EF4-FFF2-40B4-BE49-F238E27FC236}">
                <a16:creationId xmlns:a16="http://schemas.microsoft.com/office/drawing/2014/main" id="{507FE5E1-5EE0-4332-109E-D9DC023622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Lucie Koumarová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21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Minimální výše způsobilých výdajů Kč 350 000,- x maximální výše způsobilých výdajů Kč 1 250 000,-</a:t>
            </a:r>
          </a:p>
          <a:p>
            <a:r>
              <a:rPr lang="cs-CZ" dirty="0"/>
              <a:t>Projekt se musí nacházet na území MAS </a:t>
            </a:r>
            <a:r>
              <a:rPr lang="cs-CZ" dirty="0" err="1"/>
              <a:t>Třešťsko</a:t>
            </a:r>
            <a:r>
              <a:rPr lang="cs-CZ" dirty="0"/>
              <a:t> a být v souladu se strategií CLLD MAS </a:t>
            </a:r>
            <a:r>
              <a:rPr lang="cs-CZ" dirty="0" err="1"/>
              <a:t>Třešťsko</a:t>
            </a:r>
            <a:endParaRPr lang="cs-CZ" dirty="0"/>
          </a:p>
          <a:p>
            <a:r>
              <a:rPr lang="cs-CZ" dirty="0"/>
              <a:t>Časová způsobilost realizace projektu: 1 . 1. 2021 – 30. 6. 2026</a:t>
            </a:r>
          </a:p>
          <a:p>
            <a:r>
              <a:rPr lang="cs-CZ" dirty="0"/>
              <a:t>Minimální bodová hranice: 21 ze 42 bodů</a:t>
            </a:r>
          </a:p>
          <a:p>
            <a:r>
              <a:rPr lang="cs-CZ" dirty="0">
                <a:solidFill>
                  <a:srgbClr val="FF0000"/>
                </a:solidFill>
              </a:rPr>
              <a:t>PROJEKTOVÝ ZÁMĚR JE PODÁVÁN PŘES DATOVOU SCHRÁNKU ELEKTRONICKY PODEPSANÝ ŽADATELEM!!!! </a:t>
            </a:r>
            <a:r>
              <a:rPr lang="cs-CZ" dirty="0"/>
              <a:t>(datová schránka </a:t>
            </a:r>
            <a:r>
              <a:rPr lang="cs-CZ" i="1" dirty="0" err="1"/>
              <a:t>ferqhab</a:t>
            </a:r>
            <a:r>
              <a:rPr lang="cs-CZ" dirty="0"/>
              <a:t>)</a:t>
            </a:r>
            <a:r>
              <a:rPr lang="cs-CZ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3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646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870"/>
            <a:ext cx="10515600" cy="454547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Přímé výdaje na hlavní část: </a:t>
            </a:r>
            <a:r>
              <a:rPr lang="cs-CZ" dirty="0">
                <a:solidFill>
                  <a:srgbClr val="FF0000"/>
                </a:solidFill>
              </a:rPr>
              <a:t>POZOR – PODPORUJEME POUZE NOVÉ UČEBNY</a:t>
            </a:r>
          </a:p>
          <a:p>
            <a:pPr lvl="2"/>
            <a:r>
              <a:rPr lang="cs-CZ" dirty="0"/>
              <a:t>Stavba - Stavby, přístavby, nástavby a stavební úpravy budov pro potřeby provozu ZŠ</a:t>
            </a:r>
          </a:p>
          <a:p>
            <a:pPr lvl="3"/>
            <a:r>
              <a:rPr lang="cs-CZ" dirty="0"/>
              <a:t>laboratoře, dílny, odborné a specializované učebny a výukové prostory ve vazbě na přírodní vědy, polytechnické vzdělávání, cizí jazyky, práci s digitálními technologiemi a nezbytné zázemí těchto učeben, prostor (např. šatny k dílnám, hygienická zařízení, přípravny, sklady pomůcek, úklidové komory) </a:t>
            </a:r>
          </a:p>
          <a:p>
            <a:pPr lvl="3"/>
            <a:r>
              <a:rPr lang="cs-CZ" dirty="0"/>
              <a:t>vybudování učeben neúplných škol</a:t>
            </a:r>
          </a:p>
          <a:p>
            <a:pPr lvl="3"/>
            <a:r>
              <a:rPr lang="cs-CZ" dirty="0"/>
              <a:t>odborné kabinety ve vazbě na přírodní vědy, polytechnické vzdělávání, cizí jazyky, práci s digitálními technologiemi</a:t>
            </a:r>
          </a:p>
          <a:p>
            <a:pPr lvl="3"/>
            <a:r>
              <a:rPr lang="cs-CZ" dirty="0"/>
              <a:t>školní družina a její nezbytné zázemí (vnitřní prostory)</a:t>
            </a:r>
          </a:p>
          <a:p>
            <a:pPr lvl="3"/>
            <a:r>
              <a:rPr lang="cs-CZ" dirty="0"/>
              <a:t>školní klub a jeho nezbytné zázemí (vnitřní prostory)</a:t>
            </a:r>
          </a:p>
          <a:p>
            <a:pPr lvl="3"/>
            <a:r>
              <a:rPr lang="cs-CZ" dirty="0"/>
              <a:t>toalety v patrech, kde jsou realizovány odborné učebny / učebny neúplných škol / kabinety, družina / školní klub </a:t>
            </a:r>
          </a:p>
          <a:p>
            <a:pPr lvl="3"/>
            <a:r>
              <a:rPr lang="cs-CZ" dirty="0"/>
              <a:t>chodby, vstupní a spojovací prostory nezbytné pro propojení nově vybudovaných prostor </a:t>
            </a:r>
          </a:p>
          <a:p>
            <a:pPr lvl="3"/>
            <a:r>
              <a:rPr lang="cs-CZ" dirty="0"/>
              <a:t>stavby a stavební úpravy objektu dle vyhlášky č. 398/2009 Sb. související s podporou sociální inkluze v celé budově (např. zajištění bezbariérového přístupu, bezbariérová toaleta); (pozn. v případě, že v budově funguje další škola či školské zařízení, může být bezbariérovost společných části budovy financována i pro potřeby ostatních škol a školských zařízení); </a:t>
            </a:r>
          </a:p>
          <a:p>
            <a:pPr lvl="3"/>
            <a:r>
              <a:rPr lang="cs-CZ" dirty="0"/>
              <a:t>budování a modernizace související inženýrské sítě (vodovod, kanalizace, plyn, elektroinstalace) v rámci stavby, která je součástí projektu a projektové dokumentace stavby (způsobilým výdajem je přípojka realizovaná i mimo pozemek hlavní stavby, pokud je tato přípojka součástí projektové dokumentace a souvisí s realizovaným projektem) </a:t>
            </a:r>
          </a:p>
          <a:p>
            <a:pPr lvl="3"/>
            <a:r>
              <a:rPr lang="cs-CZ" dirty="0"/>
              <a:t>zvýšení energetické účinnosti při renovaci/výstavbě budov (zvýšení energetické účinnosti při výstavbě budov je přímým výdajem, který není jediným předmětem projektu v této výzvě)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4997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A40D8-33F8-D9A1-D39F-0723BAA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4C39A-3707-5215-A642-821CAEF86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412"/>
            <a:ext cx="10515600" cy="4249551"/>
          </a:xfrm>
        </p:spPr>
        <p:txBody>
          <a:bodyPr>
            <a:normAutofit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Přímé výdaje na hlavní část:</a:t>
            </a:r>
          </a:p>
          <a:p>
            <a:pPr lvl="2"/>
            <a:r>
              <a:rPr lang="cs-CZ" dirty="0"/>
              <a:t>Nákup vybavení pro učebny neúplných škol, pro odborné učebny (výukové prostory) a kabinety ve vazbě na přírodní vědy, polytechnické vzdělávání, cizí jazyky, práci s digitálními technologiemi, školní družinu, školní klub a nezbytné zázemí (šatny, chodby apod.) </a:t>
            </a:r>
          </a:p>
          <a:p>
            <a:pPr lvl="3"/>
            <a:r>
              <a:rPr lang="cs-CZ" dirty="0"/>
              <a:t>nábytek a vybavení; </a:t>
            </a:r>
          </a:p>
          <a:p>
            <a:pPr lvl="3"/>
            <a:r>
              <a:rPr lang="cs-CZ" dirty="0"/>
              <a:t>elektronika, hardware a software vybavení. </a:t>
            </a:r>
          </a:p>
          <a:p>
            <a:pPr lvl="2"/>
            <a:r>
              <a:rPr lang="cs-CZ" dirty="0"/>
              <a:t>Vnitřní konektivita Zajištění vnitřní konektivity škol a zabezpečení připojení k internetu v souladu se Standardem konektivity škol (viz odkaz v kapitole 7 Specifických pravidel pro danou výzvu). </a:t>
            </a:r>
          </a:p>
          <a:p>
            <a:pPr lvl="2"/>
            <a:r>
              <a:rPr lang="cs-CZ" dirty="0"/>
              <a:t>Nákup stavby</a:t>
            </a:r>
          </a:p>
          <a:p>
            <a:pPr lvl="2"/>
            <a:r>
              <a:rPr lang="cs-CZ" dirty="0"/>
              <a:t>DPH v případě neplátců DPH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AD71FF-4FEB-0359-484C-469C2DC5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A0F329-2D29-7CC6-EF10-ACACA631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5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0B527A5-C402-77F0-5D02-4CDCE3C50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678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5F5666-59C0-9733-09A0-065B273E3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DCA2E0-AC81-F377-2B08-01D5E9BD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6 „MAS </a:t>
            </a:r>
            <a:r>
              <a:rPr lang="cs-CZ" sz="3600" dirty="0" err="1"/>
              <a:t>Třešťsko</a:t>
            </a:r>
            <a:r>
              <a:rPr lang="cs-CZ" sz="3600" dirty="0"/>
              <a:t> – IROP – Vzdělávání ZŠ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64E4DF-68A8-BFE4-C38F-537AA910C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7412"/>
            <a:ext cx="10515600" cy="4249551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Přímé výdaje na doprovodnou část:</a:t>
            </a:r>
          </a:p>
          <a:p>
            <a:pPr lvl="2"/>
            <a:r>
              <a:rPr lang="cs-CZ" dirty="0"/>
              <a:t>Budování a modernizace zázemí školy (stavby, přístavby, nástavby, stavební úpravy a modernizace budov, nákup vybavení, nákup stavby) v limitu 30 % celkových způsobilých výdajů</a:t>
            </a:r>
          </a:p>
          <a:p>
            <a:pPr lvl="3"/>
            <a:r>
              <a:rPr lang="cs-CZ" dirty="0"/>
              <a:t>školní poradenská pracoviště a prostory pro práci s žáky se speciálními vzdělávacími potřebami (např. klidové zóny, reedukační učebny); </a:t>
            </a:r>
          </a:p>
          <a:p>
            <a:pPr lvl="3"/>
            <a:r>
              <a:rPr lang="cs-CZ" dirty="0"/>
              <a:t>zázemí pro pedagogické i nepedagogické pracovníky škol vedoucí k vyšší kvalitě vzdělávání ve školách (např. kabinety – neuvedené v kapitole 3.3.6.1, sborovna, šatny, dílna pro školníka/školnici, ředitelna, kanceláře pro administrativní pracovníky); </a:t>
            </a:r>
          </a:p>
          <a:p>
            <a:pPr lvl="3"/>
            <a:r>
              <a:rPr lang="cs-CZ" dirty="0"/>
              <a:t>vnitřní i venkovní zázemí pro komunitní aktivity při ZŠ vedoucí k sociální inkluzi (např. veřejně přístupné prostory pro sportovní aktivity, knihovny, společenské místnosti), sloužící po vyučování jako centrum vzdělanosti a komunitních aktivit;  </a:t>
            </a:r>
          </a:p>
          <a:p>
            <a:pPr lvl="3"/>
            <a:r>
              <a:rPr lang="cs-CZ" dirty="0"/>
              <a:t>zvýšení energetické účinnosti při renovaci/výstavbě budov v doprovodné části projektu</a:t>
            </a:r>
          </a:p>
          <a:p>
            <a:pPr lvl="2"/>
            <a:r>
              <a:rPr lang="cs-CZ" dirty="0"/>
              <a:t>Nákup pozemku - maximálně do výše 10 % celkových způsobilých výdajů na projekt. V případě nemovitostí dříve používaných k jiným účelům, které zahrnují budovy, se tento limit zvýší na 15 %. V případě, že projekt zahrnuje oba typy pozemků, je možné uplatnit na druhý typ pozemků 15 %, nicméně způsobilé výdaje v součtu za všechny pozemky v projektu nemohou nikdy překročit limit 15 % celkových způsobilých výdajů na projekt.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9D62B4-A77E-6EA0-D1FB-BFBA7233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0E408C-8894-FA76-1AF5-F717B8F6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6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B50687D-2DBF-9B6C-7EEE-F275EA3DF4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011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A7DD1-7A5F-F9B3-D60A-63B3F6A1D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E013D4-01E6-DD17-3837-A4F3514F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15135"/>
            <a:ext cx="10515600" cy="596994"/>
          </a:xfrm>
        </p:spPr>
        <p:txBody>
          <a:bodyPr>
            <a:norm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65385D-BDC0-30FD-8B16-D2F337C3F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4329"/>
            <a:ext cx="10515600" cy="4662020"/>
          </a:xfrm>
        </p:spPr>
        <p:txBody>
          <a:bodyPr>
            <a:normAutofit/>
          </a:bodyPr>
          <a:lstStyle/>
          <a:p>
            <a:r>
              <a:rPr lang="cs-CZ" dirty="0"/>
              <a:t>Vyhlášena 30. 9. 8:00 – 4. 11. 12:00</a:t>
            </a:r>
          </a:p>
          <a:p>
            <a:r>
              <a:rPr lang="cs-CZ" dirty="0"/>
              <a:t>Alokace (dotace) – Kč 3 000 000,-</a:t>
            </a:r>
          </a:p>
          <a:p>
            <a:r>
              <a:rPr lang="cs-CZ" dirty="0"/>
              <a:t>Způsobilí žadatelé: </a:t>
            </a:r>
          </a:p>
          <a:p>
            <a:pPr lvl="1"/>
            <a:r>
              <a:rPr lang="cs-CZ" dirty="0"/>
              <a:t>obce, které zřizují jednotky sboru dobrovolných hasičů zařazené do kategorie jednotek požární ochrany II, III a V (§ 29 zákona č. 133/1985 Sb., o požární ochraně, ve znění pozdějších předpisů)</a:t>
            </a:r>
          </a:p>
          <a:p>
            <a:r>
              <a:rPr lang="cs-CZ" dirty="0"/>
              <a:t>Způsobilé aktivity:</a:t>
            </a:r>
          </a:p>
          <a:p>
            <a:pPr lvl="1"/>
            <a:r>
              <a:rPr lang="cs-CZ" dirty="0"/>
              <a:t>pořízení požární techniky, věcných prostředků požární ochrany 	</a:t>
            </a:r>
          </a:p>
          <a:p>
            <a:pPr lvl="1"/>
            <a:r>
              <a:rPr lang="cs-CZ" dirty="0"/>
              <a:t>vybudování a revitalizace umělých vodních požárních nádrží v obcích	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369E9C4-73AA-CC25-3905-A7BC6E3C6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311FA3-16BB-7D6B-104F-CA61F0478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580EA63-AC5D-DACD-1016-A99419DD7A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34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B6D9FB-3FC8-4705-CFB6-893A5079EC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79834-F00C-776A-D6B0-844979196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7E327E-6F2E-BCE3-5741-CDCEBC49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0141"/>
            <a:ext cx="10515600" cy="392682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Minimální výše způsobilých výdajů Kč 130 000,- x maximální výše způsobilých výdajů Kč 800 000,-</a:t>
            </a:r>
          </a:p>
          <a:p>
            <a:r>
              <a:rPr lang="cs-CZ" dirty="0"/>
              <a:t>Projekt se musí nacházet na území MAS </a:t>
            </a:r>
            <a:r>
              <a:rPr lang="cs-CZ" dirty="0" err="1"/>
              <a:t>Třešťsko</a:t>
            </a:r>
            <a:r>
              <a:rPr lang="cs-CZ" dirty="0"/>
              <a:t> a být v souladu se strategií CLLD MAS </a:t>
            </a:r>
            <a:r>
              <a:rPr lang="cs-CZ" dirty="0" err="1"/>
              <a:t>Třešťsko</a:t>
            </a:r>
            <a:endParaRPr lang="cs-CZ" dirty="0"/>
          </a:p>
          <a:p>
            <a:r>
              <a:rPr lang="cs-CZ" dirty="0"/>
              <a:t>Časová způsobilost realizace projektu: 1 . 1. 2021 – 30. 6. 2026</a:t>
            </a:r>
          </a:p>
          <a:p>
            <a:r>
              <a:rPr lang="cs-CZ" dirty="0"/>
              <a:t>Minimální bodová hranice: 15 z 30 bodů</a:t>
            </a:r>
          </a:p>
          <a:p>
            <a:r>
              <a:rPr lang="cs-CZ" dirty="0">
                <a:solidFill>
                  <a:srgbClr val="FF0000"/>
                </a:solidFill>
              </a:rPr>
              <a:t>PROJEKTOVÝ ZÁMĚR JE PODÁVÁN PŘES DATOVOU SCHRÁNKU ELEKTRONICKY PODEPSANÝ ŽADATELEM!!!! </a:t>
            </a:r>
            <a:r>
              <a:rPr lang="cs-CZ" dirty="0"/>
              <a:t>(datová schránka </a:t>
            </a:r>
            <a:r>
              <a:rPr lang="cs-CZ" i="1" dirty="0" err="1"/>
              <a:t>ferqhab</a:t>
            </a:r>
            <a:r>
              <a:rPr lang="cs-CZ" dirty="0"/>
              <a:t>)</a:t>
            </a:r>
            <a:r>
              <a:rPr lang="cs-CZ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520961-8B2F-79CD-0A72-B45FEFE7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E0D9D38-CDA4-FD68-1FD3-7A4820B04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8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14C8EAA-7A57-B33F-F3A5-38B9A162A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1113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02A00D-F6A9-7862-B181-A59D2570F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07744-4529-C957-8C7E-840BFE2F4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3693"/>
            <a:ext cx="10515600" cy="923365"/>
          </a:xfrm>
        </p:spPr>
        <p:txBody>
          <a:bodyPr>
            <a:normAutofit/>
          </a:bodyPr>
          <a:lstStyle/>
          <a:p>
            <a:r>
              <a:rPr lang="cs-CZ" sz="3600" dirty="0"/>
              <a:t>Výzva č. 7 „MAS </a:t>
            </a:r>
            <a:r>
              <a:rPr lang="cs-CZ" sz="3600" dirty="0" err="1"/>
              <a:t>Třešťsko</a:t>
            </a:r>
            <a:r>
              <a:rPr lang="cs-CZ" sz="3600" dirty="0"/>
              <a:t> – IROP – Hasiči II.“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C9BD5A-DD41-219B-29EB-38D611576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0870"/>
            <a:ext cx="10515600" cy="454547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Způsobilé výdaje:</a:t>
            </a:r>
          </a:p>
          <a:p>
            <a:pPr lvl="1"/>
            <a:r>
              <a:rPr lang="cs-CZ" dirty="0"/>
              <a:t>Přímé výdaje:</a:t>
            </a:r>
          </a:p>
          <a:p>
            <a:pPr lvl="2"/>
            <a:r>
              <a:rPr lang="cs-CZ" dirty="0"/>
              <a:t>Stavba</a:t>
            </a:r>
          </a:p>
          <a:p>
            <a:pPr lvl="3"/>
            <a:r>
              <a:rPr lang="cs-CZ" dirty="0"/>
              <a:t>výstavba nových nebo revitalizace stávajících objektů umělých vodních požárních nádrží; </a:t>
            </a:r>
          </a:p>
          <a:p>
            <a:pPr lvl="3"/>
            <a:r>
              <a:rPr lang="cs-CZ" dirty="0"/>
              <a:t>stavební úpravy a vybudování nezbytných objektů technického a technologického zázemí umělé vodní požární nádrže;</a:t>
            </a:r>
          </a:p>
          <a:p>
            <a:pPr lvl="3"/>
            <a:r>
              <a:rPr lang="cs-CZ" dirty="0"/>
              <a:t>vybudování přístupových komunikací, zpevněných a manipulačních ploch určených k obsluze umělé vodní požární nádrže;</a:t>
            </a:r>
          </a:p>
          <a:p>
            <a:pPr lvl="3"/>
            <a:r>
              <a:rPr lang="cs-CZ" dirty="0"/>
              <a:t>výdaje na stavbou vyvolané úpravy a přeložky stávajících inženýrských sítí; </a:t>
            </a:r>
          </a:p>
          <a:p>
            <a:pPr lvl="3"/>
            <a:r>
              <a:rPr lang="cs-CZ" dirty="0"/>
              <a:t>další výdaje stavebního charakteru, které souvisí s realizaci </a:t>
            </a:r>
            <a:r>
              <a:rPr lang="cs-CZ" dirty="0" err="1"/>
              <a:t>podaktivity</a:t>
            </a:r>
            <a:r>
              <a:rPr lang="cs-CZ" dirty="0"/>
              <a:t> vybudování a revitalizace umělých vodních požárních nádrží v obcích; </a:t>
            </a:r>
          </a:p>
          <a:p>
            <a:pPr lvl="2"/>
            <a:r>
              <a:rPr lang="cs-CZ" dirty="0"/>
              <a:t>Pořízení techniky a věcných prostředků</a:t>
            </a:r>
          </a:p>
          <a:p>
            <a:pPr lvl="2"/>
            <a:r>
              <a:rPr lang="cs-CZ" dirty="0"/>
              <a:t>Nákup pozemku - maximálně do výše 10 % celkových způsobilých výdajů na projekt. V případě nemovitostí dříve používaných k jiným účelům, které zahrnují budovy, se tento limit zvýší na 15 %. V případě, že projekt zahrnuje oba typy pozemků, je možné uplatnit na druhý typ pozemků 15 %, nicméně způsobilé výdaje v součtu za všechny pozemky v projektu nemohou nikdy překročit limit 15 % celkových způsobilých výdajů na projekt. </a:t>
            </a:r>
          </a:p>
          <a:p>
            <a:pPr lvl="2"/>
            <a:r>
              <a:rPr lang="cs-CZ" dirty="0"/>
              <a:t>Nákup stavby</a:t>
            </a:r>
          </a:p>
          <a:p>
            <a:pPr lvl="2"/>
            <a:r>
              <a:rPr lang="cs-CZ" dirty="0"/>
              <a:t>DPH v případě neplátců DPH</a:t>
            </a:r>
          </a:p>
          <a:p>
            <a:pPr lvl="2"/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D3EC36-34E3-48D8-FE2F-592346D41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Třešť 16. 10. 2024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C6B8121-7A3E-B247-7925-1E699F796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FF60B-21E2-4449-8486-AEBCFFA6E1E3}" type="slidenum">
              <a:rPr lang="cs-CZ" smtClean="0"/>
              <a:t>9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AEF9489-137D-FA00-DC81-602F7FB6C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757" y="171478"/>
            <a:ext cx="7060440" cy="8564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81911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3529</Words>
  <Application>Microsoft Office PowerPoint</Application>
  <PresentationFormat>Širokoúhlá obrazovka</PresentationFormat>
  <Paragraphs>274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Motiv Office</vt:lpstr>
      <vt:lpstr>Seminář pro potenciální žadatele</vt:lpstr>
      <vt:lpstr>Výzva č. 6 „MAS Třešťsko – IROP – Vzdělávání ZŠ II.“</vt:lpstr>
      <vt:lpstr>Výzva č. 6 „MAS Třešťsko – IROP – Vzdělávání ZŠ II.“</vt:lpstr>
      <vt:lpstr>Výzva č. 6 „MAS Třešťsko – IROP – Vzdělávání ZŠ II.“</vt:lpstr>
      <vt:lpstr>Výzva č. 6 „MAS Třešťsko – IROP – Vzdělávání ZŠ II.“</vt:lpstr>
      <vt:lpstr>Výzva č. 6 „MAS Třešťsko – IROP – Vzdělávání ZŠ II.“</vt:lpstr>
      <vt:lpstr>Výzva č. 7 „MAS Třešťsko – IROP – Hasiči II.“</vt:lpstr>
      <vt:lpstr>Výzva č. 7 „MAS Třešťsko – IROP – Hasiči II.“</vt:lpstr>
      <vt:lpstr>Výzva č. 7 „MAS Třešťsko – IROP – Hasiči II.“</vt:lpstr>
      <vt:lpstr>Výzva č. 7 „MAS Třešťsko – IROP – Hasiči II.“</vt:lpstr>
      <vt:lpstr>Výzva č. 7 „MAS Třešťsko – IROP – Hasiči II.“</vt:lpstr>
      <vt:lpstr>Výzva č. 7 „MAS Třešťsko – IROP – Hasiči II.“</vt:lpstr>
      <vt:lpstr>Výzva č. 6 a 7</vt:lpstr>
      <vt:lpstr>Výzva č. 6 a 7</vt:lpstr>
      <vt:lpstr>Výzva č. 6 a 7</vt:lpstr>
      <vt:lpstr>Výzva č. 6 „MAS Třešťsko – IROP – Vzdělávání ZŠ II.“– Hodnotící kritéria</vt:lpstr>
      <vt:lpstr>Výzva č. 6 „MAS Třešťsko – IROP – Vzdělávání ZŠ II.“– Hodnotící kritéria</vt:lpstr>
      <vt:lpstr>Výzva č. 7 „MAS Třešťsko – IROP – Hasiči II.“– Hodnotící kritéria</vt:lpstr>
      <vt:lpstr>Výzva č. 7 „MAS Třešťsko – IROP – Hasiči II.“– Hodnotící kritéria</vt:lpstr>
      <vt:lpstr>Postup kontroly a hodnocení projektů CLLD (MAS)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Výběrovou komisi</dc:title>
  <dc:creator>Lucie Koumarová</dc:creator>
  <cp:lastModifiedBy>Lucie Koumarová</cp:lastModifiedBy>
  <cp:revision>34</cp:revision>
  <cp:lastPrinted>2024-06-11T06:14:33Z</cp:lastPrinted>
  <dcterms:created xsi:type="dcterms:W3CDTF">2024-01-29T18:03:42Z</dcterms:created>
  <dcterms:modified xsi:type="dcterms:W3CDTF">2024-10-15T10:17:54Z</dcterms:modified>
</cp:coreProperties>
</file>