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58" r:id="rId4"/>
    <p:sldId id="312" r:id="rId5"/>
    <p:sldId id="266" r:id="rId6"/>
    <p:sldId id="283" r:id="rId7"/>
    <p:sldId id="301" r:id="rId8"/>
    <p:sldId id="293" r:id="rId9"/>
    <p:sldId id="302" r:id="rId10"/>
    <p:sldId id="294" r:id="rId11"/>
    <p:sldId id="303" r:id="rId12"/>
    <p:sldId id="297" r:id="rId13"/>
    <p:sldId id="304" r:id="rId14"/>
    <p:sldId id="295" r:id="rId15"/>
    <p:sldId id="305" r:id="rId16"/>
    <p:sldId id="279" r:id="rId17"/>
    <p:sldId id="277" r:id="rId18"/>
    <p:sldId id="278" r:id="rId19"/>
    <p:sldId id="313" r:id="rId20"/>
    <p:sldId id="264" r:id="rId21"/>
    <p:sldId id="292" r:id="rId22"/>
    <p:sldId id="265" r:id="rId23"/>
    <p:sldId id="306" r:id="rId24"/>
    <p:sldId id="308" r:id="rId25"/>
    <p:sldId id="257" r:id="rId26"/>
    <p:sldId id="309" r:id="rId27"/>
    <p:sldId id="314" r:id="rId28"/>
    <p:sldId id="310" r:id="rId29"/>
    <p:sldId id="311" r:id="rId30"/>
    <p:sldId id="276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" initials="R" lastIdx="1" clrIdx="0">
    <p:extLst>
      <p:ext uri="{19B8F6BF-5375-455C-9EA6-DF929625EA0E}">
        <p15:presenceInfo xmlns:p15="http://schemas.microsoft.com/office/powerpoint/2012/main" userId="Ren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94C1DEB-C58A-4BF7-942B-92E514DC6FFC}" type="datetimeFigureOut">
              <a:rPr lang="cs-CZ" smtClean="0"/>
              <a:t>03.02.2026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D7A352A-18A4-4A4B-9775-92BE154F29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3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352A-18A4-4A4B-9775-92BE154F296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30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A352A-18A4-4A4B-9775-92BE154F296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47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02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9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75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92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82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5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1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7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7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restsko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ze.gov.cz/public/portal/mze/farmar/zadost-o-pristup-pro-registrovane-uzivatele/prihlaseni_ni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CmDocument?rid=%2Fapa_anon%2Fcs%2Fdokumenty_ke_stazeni%2Fszp23%2Frozvoj_venkova%2Fproj%2Fintervence%2Fleader%2F171155309333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agri.cz/public/portal/-q305523---JHWoTuMZ/prirucka-pro-zadavani-zakazek-na?_linka=a425789https://eagri.cz/public/portal/-q305523---JHWoTuMZ/prirucka-pro-zadavani-zakazek-na?_linka=a4257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rive.google.com/file/d/1GFHuunycmH83kra93FW21Sjnozzk2aFI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O2uGv-18nWuUPw6OX8wCAge8pnw87bb/view" TargetMode="External"/><Relationship Id="rId2" Type="http://schemas.openxmlformats.org/officeDocument/2006/relationships/hyperlink" Target="https://drive.google.com/file/d/1sGKU70XTgjnjVGYtkHp4CJTzpF-Col9n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drive.google.com/file/d/1Lxq7ZWnJTFSPTlLT3c9zZDOss1sgbzeo/view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astrestsko.cz/wp-content/uploads/2024/06/Fiche_S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0454"/>
            <a:ext cx="9144000" cy="2387600"/>
          </a:xfrm>
        </p:spPr>
        <p:txBody>
          <a:bodyPr/>
          <a:lstStyle/>
          <a:p>
            <a:r>
              <a:rPr lang="cs-CZ" dirty="0"/>
              <a:t>Seminář pro žadatele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34010"/>
            <a:ext cx="9144000" cy="2144123"/>
          </a:xfrm>
        </p:spPr>
        <p:txBody>
          <a:bodyPr>
            <a:normAutofit/>
          </a:bodyPr>
          <a:lstStyle/>
          <a:p>
            <a:r>
              <a:rPr lang="cs-CZ" dirty="0"/>
              <a:t>Operace 52.77 LEADER </a:t>
            </a:r>
          </a:p>
          <a:p>
            <a:r>
              <a:rPr lang="cs-CZ" dirty="0"/>
              <a:t>Místní akční skupina Třešťsko, o.p.s.</a:t>
            </a:r>
          </a:p>
          <a:p>
            <a:pPr algn="r"/>
            <a:endParaRPr lang="cs-CZ" dirty="0"/>
          </a:p>
          <a:p>
            <a:pPr algn="r"/>
            <a:r>
              <a:rPr lang="cs-CZ" dirty="0"/>
              <a:t>27. 1. 2026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</a:t>
            </a:fld>
            <a:endParaRPr lang="cs-CZ" dirty="0"/>
          </a:p>
        </p:txBody>
      </p:sp>
      <p:pic>
        <p:nvPicPr>
          <p:cNvPr id="1026" name="Picture 2" descr="https://email.seznam.cz/imageresize/1366/662/GkO97GQyS-RU8Y5StGB5EytILw4HM-24OFH5RetrUiSQbsbq5Krz1kmcU2bVqN9yULRrft4?default=%2Fstatic%2Fwm%2Fimg%2Fdefault-imag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5471302"/>
            <a:ext cx="532334" cy="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3469438-8F65-3AE3-6B56-49550FB80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286326" y="5190636"/>
            <a:ext cx="8504449" cy="1206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44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2CC4E-183B-4CD8-9631-A451F210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d) Nezemědělské podnikání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7E10A-B4B0-4682-ABC8-284AC5F9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11049000" cy="4486275"/>
          </a:xfrm>
        </p:spPr>
        <p:txBody>
          <a:bodyPr>
            <a:normAutofit lnSpcReduction="10000"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nezemědělské podnikání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Předmět projektu se netýká následujících CZ-NACE: C.12 Výroba tabákových výrobků, C.25.40 Výroba zbraní a střeliva, R.92 Činnosti heren, kasin a sázkových kanceláří;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nelze poskytnout na podnikání v oblasti dotačního poradenství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zpracování či uvádění na trh se jedná o produkty, které nejsou uvedeny v příloze I Smlouvy o fungování EU, případně v kombinaci se zemědělskými produkty; C,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 v případě výstavby a modernizace zařízení na výrobu tvarovaných biopaliv musí většina paliva vyrobeného žadatelem (více než 50 %) sloužit k prodeji nebo být využita pro nezemědělskou činnost;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projektu týkajícího se ubytování potvrzení příslušné obce prokazující, že příjemce dotace ohlásil vznik poplatkové povinnosti, nebo potvrzení obce o tom, že místní poplatky z cestovního ruchu nevybírá;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ubytování a prodejny pro potraviny doklad o tom, že místo realizace naplňuje odpovídající účel užívání stavby, pokud není doloženo v rámci jiné přílohy nebo to není zřejmé z veřejně dostupných rejstříků;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3B0948-BB68-491B-9EAD-AC9BD10E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17705A47-1574-AB5C-294C-9D3998D0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8839E6B-2C33-B5BC-E832-69AC6C9C3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48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ABC44-8750-42D6-9419-03F246FB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Fiche 5 - ZÁKLADNÍ SLUŽBY A OBNOVA OBCÍ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0374C-B2D1-4CD0-8E64-013751DC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Podporované aktivity:</a:t>
            </a:r>
            <a:endParaRPr lang="cs-CZ" sz="2900" dirty="0"/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Kulturní, spolková a společenská zařízení, včetně komunitních center, center vzdělávání a knihoven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Drobná infrastruktura a základní služby (zastávky veřejné dopravy, hřbitovy, dětská hřiště a sportoviště, prostory pro separaci odpadů, komunální technika včetně zázemí)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Drobné památky místního významu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Školská zařízení (zařízení školního stravování, školní sportoviště/tělocvičny a venkovní prostory)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Oprávnění žadatelé</a:t>
            </a:r>
          </a:p>
          <a:p>
            <a:pPr lvl="1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Obce, svazky obcí, jejich příspěvkové organizace a nestátní neziskové organizace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Výše dotace: </a:t>
            </a:r>
          </a:p>
          <a:p>
            <a:pPr lvl="1"/>
            <a:r>
              <a:rPr lang="cs-CZ" sz="1800" dirty="0"/>
              <a:t>70 %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CC35E5-CDFE-4B78-A9B5-FBC38359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7398861-CC44-B7F9-42A2-0DD84508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A0C6A2-2C1D-3585-B827-EEFF912FE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2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BBDE7-CD15-4BE4-8877-DEBC62AC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300956"/>
            <a:ext cx="10515600" cy="1325563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cs-CZ" sz="2600" b="1" dirty="0">
                <a:latin typeface="+mn-lt"/>
                <a:ea typeface="+mn-ea"/>
                <a:cs typeface="+mn-cs"/>
              </a:rPr>
              <a:t>a) Kulturní, spolková a společenská zařízení, včetně komunitních center, center vzdělávání a knihoven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49805-227F-4BB1-83A0-970E0769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1459832"/>
            <a:ext cx="10936705" cy="4717131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vyjmenované zařízení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výstavbu či rekonstrukci kulturního, spolkového a společenského zařízení, komunitního centra, centra vzdělávání, obecní knihovny, včetně příslušného zázemí (šatny, umývárny, toalety, sklady, kuchyňky, technické místnosti apod.).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Pořízení technologií a dalšího vybavení pro výše uvedená zařízení včetně mobilního zařízení pro kulturní či spolkové akce pro veřejnost – např. mobilní přístřešky (velkokapacitní stany, party stany, nůžkové stany apod.), mobilní stánky, pódia včetně zastřešení, pivní sety, mobilní toalety, venkovní topidla, ozvučovací, osvětlovací a projekční vybavení. 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2FE5A0-59F1-4E28-AFDE-CAC69774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1EED8B6F-F7A2-A678-C750-AEB94D34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7E268F6-A4E7-48B6-BBEF-8F18EAC79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66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9F348-06E5-4677-937B-D560AA02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2900" b="1" dirty="0">
                <a:latin typeface="+mn-lt"/>
                <a:ea typeface="+mn-ea"/>
                <a:cs typeface="+mn-cs"/>
              </a:rPr>
              <a:t>b) Drobná infrastruktura a základní služby (zastávky veřejné dopravy, hřbitovy, dětská hřiště a sportoviště, prostory pro separaci odpadů, komunální technika včetně zázemí) </a:t>
            </a:r>
            <a:b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A54D3-41FD-4267-BC32-46B53E83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vyjmenovaná zařízení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Zastávky veřejné dopravy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místo pro zastavování autobusů (zastávkový pruh) a místo pro pobyt a pohyb cestujících (nástupiště), přístřešek, ochranné prvky, osvětlení, mobiliář.</a:t>
            </a:r>
          </a:p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Hřbitovy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cesty, kolumbária, ohrazení/oplocení, osvětlení, zeleň, márnice a drobné památky (sochy, kříže apod.), nádoby na odpad a lavičky.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Dětská hřiště a sportoviště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– dětská hřiště, </a:t>
            </a:r>
            <a:r>
              <a:rPr lang="cs-CZ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workoutová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hřiště, samostatné herní a sportovní prvky, zázemí (šatny, toalety, sprchy), tribuny, oplocení, osvětlení, mobiliář</a:t>
            </a:r>
          </a:p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Prostor pro separaci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odpadní nádoby na separaci komunálního odpadu či přístřešky, konstrukce a jiné ohraničení/oplocení tohoto prostoru. Prostor se může nacházet i na sběrném dvoře.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Komunální technikou 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technika využívaná pro péči a úpravu komunálních ploch, silnic a chodníků, technika pro zimní údržbu, technika pro svoz odpadu a příslušné zázemí pro danou techniku (např. sklady, garáže, zázemí pro zaměstnance). Jedná se např. o malotraktory s různými nástavbami,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štěpkovače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sekačky, křovinořezy, sypače, frézy.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D8D7A6-B64F-4BBA-8F3B-45B792C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C513398-51C9-E38A-C14F-FEEC7598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1179DB-F8FF-6870-E705-B02652A98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7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482D1-08CF-480F-816A-1C5F60D0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600" b="1" dirty="0">
                <a:latin typeface="+mn-lt"/>
                <a:ea typeface="+mn-ea"/>
                <a:cs typeface="+mn-cs"/>
              </a:rPr>
              <a:t>c) Drobné památky místního významu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9BD2E-1FCF-4C0B-8E43-221DA903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stavebních úprav drobných památek místního významu 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smírčí kříže, křížky, pomníky padlým, historické pamětní desky, význačné náhrobky či hrobky, morové sloupy, boží muka, milníky,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kapličky, zvoničky,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kašny, sochy a sousoší, plastiky,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skalní reliéfy či pamětní nápisy a jiné veřejné přístupné drobné památky. </a:t>
            </a:r>
          </a:p>
          <a:p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Příloha: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Souhlasné závazné stanovisko příslušného orgánu památkové péče podle § 14 zákona č. 20/1987 Sb., o státní památkové péči, ve znění pozdějších předpisů, v případě, že není vyžadováno stavební řízení a jedná se o objekt, na který se vztahuje památková ochrana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7C38C7-1322-45E0-88F4-B67E01A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381FAB3-45B9-3BA8-8E6B-0BBB4D7D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D261D5-8D96-2251-1804-21447F6FF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5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E9861-0E3D-4C40-BB8B-CE9A720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>
                <a:latin typeface="+mn-lt"/>
                <a:ea typeface="+mn-ea"/>
                <a:cs typeface="+mn-cs"/>
              </a:rPr>
              <a:t>d) Školská zařízení (zařízení školního stravování, školní sportoviště/tělocvičny a venkovní prostory)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541A7-702C-4E8A-9026-7E56FB1D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vyjmenovaná zařízení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výstavbu či rekonstrukci stravovacího zařízení (kuchyně, jídelny, výdejny),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školního sportoviště, tělocvičny, školní zahrady, altánu;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pořízení vybavení stravovacího zařízení, sportovního náčiní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venkovní mobiliář a herní prvky.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D835C3-C354-49E8-B288-BE6B6AFE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15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2CC99B6-A837-8AAD-F549-CB295245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A5D8E6-7EC6-E1F2-A1CB-C8A3072C8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699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677F375-1F71-3A4E-44FF-9A5418914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140" r="5654" b="6697"/>
          <a:stretch/>
        </p:blipFill>
        <p:spPr>
          <a:xfrm>
            <a:off x="1364659" y="1474608"/>
            <a:ext cx="9565412" cy="44991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A3BB02-6E0E-46EE-94D0-8D8FEBC7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www.mastrestsko.cz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FD1E7B-4295-4C9B-BB73-7E2C5AEA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F2B8794-36E1-4565-B87C-E7E905538C1A}"/>
              </a:ext>
            </a:extLst>
          </p:cNvPr>
          <p:cNvSpPr/>
          <p:nvPr/>
        </p:nvSpPr>
        <p:spPr>
          <a:xfrm>
            <a:off x="4576615" y="1319084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A6364770-8C28-4FE2-8678-758982E951C8}"/>
              </a:ext>
            </a:extLst>
          </p:cNvPr>
          <p:cNvSpPr/>
          <p:nvPr/>
        </p:nvSpPr>
        <p:spPr>
          <a:xfrm>
            <a:off x="8682464" y="2215151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958F41A-7743-673F-FD1D-A38E2310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DECB232-F352-9D9C-C179-30DD03D407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03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1FD-5D2D-487C-BFB5-6CCABD8C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1/2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F3212F-1484-4A18-BFEE-8E8B191D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046"/>
            <a:ext cx="10515600" cy="454530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Žádost o dotaci se generuje na </a:t>
            </a:r>
            <a:r>
              <a:rPr lang="cs-CZ" b="1" dirty="0"/>
              <a:t>Portálu Farmáře </a:t>
            </a:r>
            <a:r>
              <a:rPr lang="cs-CZ" dirty="0"/>
              <a:t>(PF)</a:t>
            </a:r>
          </a:p>
          <a:p>
            <a:r>
              <a:rPr lang="cs-CZ" dirty="0"/>
              <a:t>Přístup do PF lze získat osobně na podatelně </a:t>
            </a:r>
            <a:r>
              <a:rPr lang="cs-CZ" b="1" dirty="0"/>
              <a:t>RO SZIF, Centrále SZIF </a:t>
            </a:r>
            <a:r>
              <a:rPr lang="cs-CZ" dirty="0"/>
              <a:t>a nebo na pracovišti </a:t>
            </a:r>
            <a:r>
              <a:rPr lang="cs-CZ" b="1" dirty="0"/>
              <a:t>Oddělení příjmu žádostí a LPIS </a:t>
            </a:r>
            <a:r>
              <a:rPr lang="cs-CZ" dirty="0"/>
              <a:t>(Fritzova 4, Jihlava)</a:t>
            </a:r>
          </a:p>
          <a:p>
            <a:r>
              <a:rPr lang="cs-CZ" dirty="0"/>
              <a:t>Žádost přístup do PF lze také podat prostřednictvím </a:t>
            </a:r>
            <a:r>
              <a:rPr lang="cs-CZ" i="1" dirty="0"/>
              <a:t>datové schránky </a:t>
            </a:r>
            <a:r>
              <a:rPr lang="cs-CZ" dirty="0"/>
              <a:t>žadatele o dotaci nebo </a:t>
            </a:r>
            <a:r>
              <a:rPr lang="cs-CZ" i="1" dirty="0"/>
              <a:t>e-Podatelny</a:t>
            </a:r>
            <a:r>
              <a:rPr lang="cs-CZ" dirty="0"/>
              <a:t> s elektronickým podpisem </a:t>
            </a:r>
          </a:p>
          <a:p>
            <a:r>
              <a:rPr lang="cs-CZ" dirty="0"/>
              <a:t>Nebo elektronicky přes web </a:t>
            </a:r>
            <a:r>
              <a:rPr lang="cs-CZ" dirty="0" err="1"/>
              <a:t>MZe</a:t>
            </a:r>
            <a:r>
              <a:rPr lang="cs-CZ" dirty="0"/>
              <a:t> – Identitou občana (</a:t>
            </a:r>
            <a:r>
              <a:rPr lang="cs-CZ" dirty="0">
                <a:hlinkClick r:id="rId2"/>
              </a:rPr>
              <a:t>https://mze.gov.cz/public/</a:t>
            </a:r>
            <a:r>
              <a:rPr lang="cs-CZ" dirty="0" err="1">
                <a:hlinkClick r:id="rId2"/>
              </a:rPr>
              <a:t>portal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mze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farmar</a:t>
            </a:r>
            <a:r>
              <a:rPr lang="cs-CZ" dirty="0">
                <a:hlinkClick r:id="rId2"/>
              </a:rPr>
              <a:t>/zadost-o-</a:t>
            </a:r>
            <a:r>
              <a:rPr lang="cs-CZ" dirty="0" err="1">
                <a:hlinkClick r:id="rId2"/>
              </a:rPr>
              <a:t>pristup</a:t>
            </a:r>
            <a:r>
              <a:rPr lang="cs-CZ" dirty="0">
                <a:hlinkClick r:id="rId2"/>
              </a:rPr>
              <a:t>-pro-</a:t>
            </a:r>
            <a:r>
              <a:rPr lang="cs-CZ" dirty="0" err="1">
                <a:hlinkClick r:id="rId2"/>
              </a:rPr>
              <a:t>registrovane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uzivatele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prihlaseni_nia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964E25-0EC6-41CB-9695-8D9FCF57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5C74D6-A285-469F-9E05-84E87F20B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76" t="17333" r="2018" b="33129"/>
          <a:stretch/>
        </p:blipFill>
        <p:spPr>
          <a:xfrm>
            <a:off x="6012684" y="365124"/>
            <a:ext cx="5519409" cy="2271544"/>
          </a:xfrm>
          <a:prstGeom prst="rect">
            <a:avLst/>
          </a:prstGeom>
        </p:spPr>
      </p:pic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37E59A1E-1DFE-3CC8-F639-62A8F19D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A890CA-217D-0866-4680-39266DFF6B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85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D681640-2832-4250-100E-498AE280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818" t="3241" r="11834" b="32866"/>
          <a:stretch/>
        </p:blipFill>
        <p:spPr>
          <a:xfrm>
            <a:off x="487110" y="1457461"/>
            <a:ext cx="9043752" cy="4351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507FC1-35F8-4936-B298-4DEDB34A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2/2 - </a:t>
            </a:r>
            <a:r>
              <a:rPr lang="cs-CZ" b="1" dirty="0">
                <a:hlinkClick r:id="rId3"/>
              </a:rPr>
              <a:t>www.szif.cz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21E944-9E41-43A4-9663-6A31501F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18</a:t>
            </a:fld>
            <a:endParaRPr lang="cs-CZ" dirty="0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64F5E7C0-3B80-4EB8-857F-E95AE1BA57F7}"/>
              </a:ext>
            </a:extLst>
          </p:cNvPr>
          <p:cNvSpPr/>
          <p:nvPr/>
        </p:nvSpPr>
        <p:spPr>
          <a:xfrm>
            <a:off x="8974719" y="2324276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D232609B-8D1C-72CD-984A-5149D623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0E588C5-B037-7ABC-ECCD-044CF9254E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8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21C7B-999D-A208-CB08-54207DB4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podání </a:t>
            </a:r>
            <a:r>
              <a:rPr lang="cs-CZ" dirty="0" err="1"/>
              <a:t>ŽoD</a:t>
            </a:r>
            <a:r>
              <a:rPr lang="cs-CZ" dirty="0"/>
              <a:t>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6EA12-4FB1-A7F2-6566-1E9CEE93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Odkaz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https://www.szif.cz/cs/CmDocument?rid=%2Fapa_anon%2Fcs%2Fdokumenty_ke_stazeni%2Fszp23%2Frozvoj_venkova%2Fproj%2Fintervence%2Fleader%2F1711553093331.pdf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7EA8A-C976-7ED7-B7A3-2310B2E1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0D946-05A3-9131-842F-471BF743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19</a:t>
            </a:fld>
            <a:endParaRPr lang="cs-CZ" dirty="0"/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4A9C6C9-4EDF-CF8D-4F88-D9D088EF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5F2F98-E346-7498-5B6D-58990A4B5C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52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o výzvě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4727"/>
            <a:ext cx="10613164" cy="4336473"/>
          </a:xfrm>
        </p:spPr>
        <p:txBody>
          <a:bodyPr>
            <a:normAutofit fontScale="92500"/>
          </a:bodyPr>
          <a:lstStyle/>
          <a:p>
            <a:r>
              <a:rPr lang="cs-CZ" dirty="0"/>
              <a:t>Datum vyhlášení výzvy			8. 1. 2026</a:t>
            </a:r>
          </a:p>
          <a:p>
            <a:r>
              <a:rPr lang="cs-CZ" dirty="0"/>
              <a:t>Termín pro přijetí žádostí na MAS	20. 1. 2026 – 16. 2. 2026</a:t>
            </a:r>
          </a:p>
          <a:p>
            <a:r>
              <a:rPr lang="cs-CZ" dirty="0"/>
              <a:t>Finální termín registrace na RO SZIF	</a:t>
            </a:r>
            <a:r>
              <a:rPr lang="cs-CZ" dirty="0">
                <a:solidFill>
                  <a:srgbClr val="FF0000"/>
                </a:solidFill>
              </a:rPr>
              <a:t>15. 6. 2026</a:t>
            </a:r>
          </a:p>
          <a:p>
            <a:r>
              <a:rPr lang="cs-CZ" dirty="0"/>
              <a:t>Realizace projektu 			</a:t>
            </a:r>
            <a:r>
              <a:rPr lang="pl-PL" dirty="0"/>
              <a:t>do 24 měsíců od podpisu Dohody</a:t>
            </a:r>
            <a:endParaRPr lang="cs-CZ" dirty="0"/>
          </a:p>
          <a:p>
            <a:r>
              <a:rPr lang="cs-CZ" dirty="0"/>
              <a:t>Celková alokace na výzvu			3 000 000Kč</a:t>
            </a:r>
          </a:p>
          <a:p>
            <a:r>
              <a:rPr lang="cs-CZ" dirty="0"/>
              <a:t>Počet vyhlášených fichí			2</a:t>
            </a:r>
          </a:p>
          <a:p>
            <a:endParaRPr lang="cs-CZ" dirty="0"/>
          </a:p>
          <a:p>
            <a:r>
              <a:rPr lang="cs-CZ" dirty="0"/>
              <a:t>Minimální způsobilé výdaje 		100 000 Kč</a:t>
            </a:r>
          </a:p>
          <a:p>
            <a:r>
              <a:rPr lang="cs-CZ" dirty="0"/>
              <a:t>Maximální způsobilé výdaje 		Fiche 4 – 1 mil. Kč, Fiche </a:t>
            </a:r>
            <a:r>
              <a:rPr lang="cs-CZ"/>
              <a:t>5 –2 mil</a:t>
            </a:r>
            <a:r>
              <a:rPr lang="cs-CZ" dirty="0"/>
              <a:t>. Kč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B1B09CB-27F8-5E60-76A8-4B9412A5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CF8BA7-CF43-72FC-B574-27D2D4D10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38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815853"/>
          </a:xfrm>
        </p:spPr>
        <p:txBody>
          <a:bodyPr/>
          <a:lstStyle/>
          <a:p>
            <a:r>
              <a:rPr lang="cs-CZ" dirty="0"/>
              <a:t>Postup administrace Žádosti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20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8848" y="1068321"/>
            <a:ext cx="10718074" cy="4699574"/>
          </a:xfrm>
        </p:spPr>
        <p:txBody>
          <a:bodyPr>
            <a:noAutofit/>
          </a:bodyPr>
          <a:lstStyle/>
          <a:p>
            <a:r>
              <a:rPr lang="cs-CZ" sz="1850" dirty="0"/>
              <a:t>Žádost musí být vygenerována z účtu žadatele na Portálu Farmáře</a:t>
            </a:r>
          </a:p>
          <a:p>
            <a:r>
              <a:rPr lang="cs-CZ" sz="1850" dirty="0"/>
              <a:t>Žadatel předává kompletně vyplněný formulář Žádosti o dotaci včetně příloh na MAS přes Portál Farmáře </a:t>
            </a:r>
          </a:p>
          <a:p>
            <a:pPr lvl="1"/>
            <a:r>
              <a:rPr lang="cs-CZ" sz="1450" dirty="0"/>
              <a:t>v elektronické podobě ve formátu </a:t>
            </a:r>
            <a:r>
              <a:rPr lang="cs-CZ" sz="1450" dirty="0">
                <a:solidFill>
                  <a:srgbClr val="FF0000"/>
                </a:solidFill>
              </a:rPr>
              <a:t>PDF</a:t>
            </a:r>
            <a:r>
              <a:rPr lang="cs-CZ" sz="1450" dirty="0"/>
              <a:t> prostřednictvím Portálu Farmáře, a to v termínu stanoveném výzvou MAS </a:t>
            </a:r>
          </a:p>
          <a:p>
            <a:r>
              <a:rPr lang="cs-CZ" sz="1850" dirty="0"/>
              <a:t>Projektovou dokumentaci vzhledem k její velikosti lze předložit v listinné podobě</a:t>
            </a:r>
          </a:p>
          <a:p>
            <a:r>
              <a:rPr lang="cs-CZ" sz="1850" dirty="0"/>
              <a:t>Do 15 pracovních dní proběhne administrativní kontrola a kontrola přijatelnosti </a:t>
            </a:r>
          </a:p>
          <a:p>
            <a:pPr lvl="1"/>
            <a:r>
              <a:rPr lang="cs-CZ" sz="1450" dirty="0"/>
              <a:t>(možnost žadatele max. </a:t>
            </a:r>
            <a:r>
              <a:rPr lang="cs-CZ" sz="1450" dirty="0">
                <a:solidFill>
                  <a:srgbClr val="FF0000"/>
                </a:solidFill>
              </a:rPr>
              <a:t>2x</a:t>
            </a:r>
            <a:r>
              <a:rPr lang="cs-CZ" sz="1450" dirty="0"/>
              <a:t> vyzvat k nápravě)</a:t>
            </a:r>
          </a:p>
          <a:p>
            <a:r>
              <a:rPr lang="cs-CZ" sz="1850" dirty="0"/>
              <a:t>Věcné hodnocení VK do 35 pracovních dní od ukončení administrativní kontroly </a:t>
            </a:r>
          </a:p>
          <a:p>
            <a:pPr lvl="1"/>
            <a:r>
              <a:rPr lang="cs-CZ" sz="1450" dirty="0"/>
              <a:t>možnost veřejné obhajoby</a:t>
            </a:r>
          </a:p>
          <a:p>
            <a:r>
              <a:rPr lang="cs-CZ" sz="1850" dirty="0"/>
              <a:t>Schválení projektů Rozhodovacím orgánem </a:t>
            </a:r>
          </a:p>
          <a:p>
            <a:pPr lvl="1"/>
            <a:r>
              <a:rPr lang="cs-CZ" sz="1450" dirty="0"/>
              <a:t>vybrané žádosti jsou MAS elektronicky podepsány a předány žadateli min 3 pracovní dny před termínem registrace na RO SZIF </a:t>
            </a:r>
          </a:p>
          <a:p>
            <a:r>
              <a:rPr lang="cs-CZ" sz="1850" dirty="0"/>
              <a:t>Žadatel pošle podepsanou žádost přes Portál Farmáře na RO SZIF</a:t>
            </a:r>
          </a:p>
          <a:p>
            <a:pPr lvl="1"/>
            <a:r>
              <a:rPr lang="cs-CZ" sz="1450" dirty="0"/>
              <a:t>termín pro konečnou registraci na RO SZIF: </a:t>
            </a:r>
            <a:r>
              <a:rPr lang="cs-CZ" sz="1450" dirty="0">
                <a:solidFill>
                  <a:srgbClr val="FF0000"/>
                </a:solidFill>
              </a:rPr>
              <a:t>15.6.2026</a:t>
            </a:r>
          </a:p>
          <a:p>
            <a:r>
              <a:rPr lang="cs-CZ" sz="1850" dirty="0"/>
              <a:t>RO SZIF provede administrativní kontrolu a kontrolu přijatelnost předložené Žádosti o dotaci (v případě potřeby může vyzvat k doplnění) – pokud je realizován velký CM/VŘ kontrola proběhne až po jeho doložení</a:t>
            </a:r>
          </a:p>
          <a:p>
            <a:r>
              <a:rPr lang="cs-CZ" sz="1850" dirty="0"/>
              <a:t>Dohoda se podepisuje osobně před pracovníkem RO SZIF (SZIF Brno), nebo poštou s ověřenými podpisy</a:t>
            </a:r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77690C7-2FAC-D505-837A-62FDECC4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9C3197-3DC9-AE6B-CE9B-A5B73DF43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68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BE98C-BE3C-4093-ADF8-FAD850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z="1600" smtClean="0"/>
              <a:t>21</a:t>
            </a:fld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07CA8DF-6B8E-495C-BCA6-7CB79ABBD6CF}"/>
              </a:ext>
            </a:extLst>
          </p:cNvPr>
          <p:cNvGrpSpPr/>
          <p:nvPr/>
        </p:nvGrpSpPr>
        <p:grpSpPr>
          <a:xfrm>
            <a:off x="115813" y="746620"/>
            <a:ext cx="2514280" cy="995094"/>
            <a:chOff x="63104" y="921547"/>
            <a:chExt cx="1589342" cy="592496"/>
          </a:xfrm>
        </p:grpSpPr>
        <p:sp>
          <p:nvSpPr>
            <p:cNvPr id="61" name="Šipka: dvojitá 60">
              <a:extLst>
                <a:ext uri="{FF2B5EF4-FFF2-40B4-BE49-F238E27FC236}">
                  <a16:creationId xmlns:a16="http://schemas.microsoft.com/office/drawing/2014/main" id="{FBE0F931-EB91-4165-8EAF-21BDCC6DE09E}"/>
                </a:ext>
              </a:extLst>
            </p:cNvPr>
            <p:cNvSpPr/>
            <p:nvPr/>
          </p:nvSpPr>
          <p:spPr>
            <a:xfrm>
              <a:off x="63104" y="921547"/>
              <a:ext cx="1589342" cy="592496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Šipka: dvojitá 4">
              <a:extLst>
                <a:ext uri="{FF2B5EF4-FFF2-40B4-BE49-F238E27FC236}">
                  <a16:creationId xmlns:a16="http://schemas.microsoft.com/office/drawing/2014/main" id="{558C2724-F9D0-4680-AD29-F6530E92E39E}"/>
                </a:ext>
              </a:extLst>
            </p:cNvPr>
            <p:cNvSpPr txBox="1"/>
            <p:nvPr/>
          </p:nvSpPr>
          <p:spPr>
            <a:xfrm>
              <a:off x="503668" y="921547"/>
              <a:ext cx="996846" cy="59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Vygenerování Žádosti o dotaci (ŽoD) na Portálu Farmáře (PF) 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71F303A-170A-4B22-8424-BEB5726BE1E3}"/>
              </a:ext>
            </a:extLst>
          </p:cNvPr>
          <p:cNvGrpSpPr/>
          <p:nvPr/>
        </p:nvGrpSpPr>
        <p:grpSpPr>
          <a:xfrm>
            <a:off x="2398418" y="746612"/>
            <a:ext cx="2496772" cy="995094"/>
            <a:chOff x="1664100" y="925474"/>
            <a:chExt cx="1981202" cy="574818"/>
          </a:xfrm>
        </p:grpSpPr>
        <p:sp>
          <p:nvSpPr>
            <p:cNvPr id="59" name="Šipka: dvojitá 58">
              <a:extLst>
                <a:ext uri="{FF2B5EF4-FFF2-40B4-BE49-F238E27FC236}">
                  <a16:creationId xmlns:a16="http://schemas.microsoft.com/office/drawing/2014/main" id="{828A525B-22BE-4979-8255-B0F8B0093220}"/>
                </a:ext>
              </a:extLst>
            </p:cNvPr>
            <p:cNvSpPr/>
            <p:nvPr/>
          </p:nvSpPr>
          <p:spPr>
            <a:xfrm>
              <a:off x="1664100" y="925474"/>
              <a:ext cx="1981202" cy="57481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Šipka: dvojitá 6">
              <a:extLst>
                <a:ext uri="{FF2B5EF4-FFF2-40B4-BE49-F238E27FC236}">
                  <a16:creationId xmlns:a16="http://schemas.microsoft.com/office/drawing/2014/main" id="{D0FCB0BE-2D2D-4BBF-A6D5-7DB1D0541A7C}"/>
                </a:ext>
              </a:extLst>
            </p:cNvPr>
            <p:cNvSpPr txBox="1"/>
            <p:nvPr/>
          </p:nvSpPr>
          <p:spPr>
            <a:xfrm>
              <a:off x="1951509" y="925474"/>
              <a:ext cx="1406384" cy="574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Podání ŽoD včetně příloh přes PF na MAS 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8338811-5130-458C-8143-63C925A075E6}"/>
              </a:ext>
            </a:extLst>
          </p:cNvPr>
          <p:cNvGrpSpPr/>
          <p:nvPr/>
        </p:nvGrpSpPr>
        <p:grpSpPr>
          <a:xfrm>
            <a:off x="4663514" y="746620"/>
            <a:ext cx="2315684" cy="995094"/>
            <a:chOff x="3508355" y="2645634"/>
            <a:chExt cx="318492" cy="127397"/>
          </a:xfrm>
        </p:grpSpPr>
        <p:sp>
          <p:nvSpPr>
            <p:cNvPr id="57" name="Šipka: dvojitá 56">
              <a:extLst>
                <a:ext uri="{FF2B5EF4-FFF2-40B4-BE49-F238E27FC236}">
                  <a16:creationId xmlns:a16="http://schemas.microsoft.com/office/drawing/2014/main" id="{03D614E5-DB09-47AA-B25A-59EC442E0B19}"/>
                </a:ext>
              </a:extLst>
            </p:cNvPr>
            <p:cNvSpPr/>
            <p:nvPr/>
          </p:nvSpPr>
          <p:spPr>
            <a:xfrm>
              <a:off x="3508355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Šipka: dvojitá 8">
              <a:extLst>
                <a:ext uri="{FF2B5EF4-FFF2-40B4-BE49-F238E27FC236}">
                  <a16:creationId xmlns:a16="http://schemas.microsoft.com/office/drawing/2014/main" id="{A3F59922-4855-4664-84CD-E71010498A7B}"/>
                </a:ext>
              </a:extLst>
            </p:cNvPr>
            <p:cNvSpPr txBox="1"/>
            <p:nvPr/>
          </p:nvSpPr>
          <p:spPr>
            <a:xfrm>
              <a:off x="3572053" y="2645634"/>
              <a:ext cx="214769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Administrativní kontrola ŽoD na MAS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010805-67D9-446F-AD15-04EEF9DC5E8C}"/>
              </a:ext>
            </a:extLst>
          </p:cNvPr>
          <p:cNvGrpSpPr/>
          <p:nvPr/>
        </p:nvGrpSpPr>
        <p:grpSpPr>
          <a:xfrm>
            <a:off x="6620503" y="742965"/>
            <a:ext cx="1918463" cy="991188"/>
            <a:chOff x="3797604" y="2645635"/>
            <a:chExt cx="318492" cy="127396"/>
          </a:xfrm>
        </p:grpSpPr>
        <p:sp>
          <p:nvSpPr>
            <p:cNvPr id="55" name="Šipka: dvojitá 54">
              <a:extLst>
                <a:ext uri="{FF2B5EF4-FFF2-40B4-BE49-F238E27FC236}">
                  <a16:creationId xmlns:a16="http://schemas.microsoft.com/office/drawing/2014/main" id="{4B4E9DF0-B32C-417D-A3FC-B683C5EC1E0B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6" name="Šipka: dvojitá 10">
              <a:extLst>
                <a:ext uri="{FF2B5EF4-FFF2-40B4-BE49-F238E27FC236}">
                  <a16:creationId xmlns:a16="http://schemas.microsoft.com/office/drawing/2014/main" id="{DDB5DEDB-DE1B-4201-B5D1-53157066101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Věcné hodnocení 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2CC0E7C-B32D-4C71-926D-50E8E495792E}"/>
              </a:ext>
            </a:extLst>
          </p:cNvPr>
          <p:cNvGrpSpPr/>
          <p:nvPr/>
        </p:nvGrpSpPr>
        <p:grpSpPr>
          <a:xfrm>
            <a:off x="107000" y="1884956"/>
            <a:ext cx="2819935" cy="888941"/>
            <a:chOff x="4081641" y="2645635"/>
            <a:chExt cx="318492" cy="127396"/>
          </a:xfrm>
          <a:solidFill>
            <a:srgbClr val="FFC000"/>
          </a:solidFill>
        </p:grpSpPr>
        <p:sp>
          <p:nvSpPr>
            <p:cNvPr id="53" name="Šipka: dvojitá 52">
              <a:extLst>
                <a:ext uri="{FF2B5EF4-FFF2-40B4-BE49-F238E27FC236}">
                  <a16:creationId xmlns:a16="http://schemas.microsoft.com/office/drawing/2014/main" id="{2EE656E2-A9D2-4376-9F19-0ED9E82B4A04}"/>
                </a:ext>
              </a:extLst>
            </p:cNvPr>
            <p:cNvSpPr/>
            <p:nvPr/>
          </p:nvSpPr>
          <p:spPr>
            <a:xfrm>
              <a:off x="4081641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4" name="Šipka: dvojitá 12">
              <a:extLst>
                <a:ext uri="{FF2B5EF4-FFF2-40B4-BE49-F238E27FC236}">
                  <a16:creationId xmlns:a16="http://schemas.microsoft.com/office/drawing/2014/main" id="{50CF3A72-E8A0-40D0-A46B-81AEE5728754}"/>
                </a:ext>
              </a:extLst>
            </p:cNvPr>
            <p:cNvSpPr txBox="1"/>
            <p:nvPr/>
          </p:nvSpPr>
          <p:spPr>
            <a:xfrm>
              <a:off x="4145339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Schválení ŽoD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EC5A145-C60C-45B5-A029-31ADB1BEE092}"/>
              </a:ext>
            </a:extLst>
          </p:cNvPr>
          <p:cNvGrpSpPr/>
          <p:nvPr/>
        </p:nvGrpSpPr>
        <p:grpSpPr>
          <a:xfrm>
            <a:off x="9490926" y="736744"/>
            <a:ext cx="2361096" cy="995094"/>
            <a:chOff x="4368284" y="2645635"/>
            <a:chExt cx="318492" cy="127396"/>
          </a:xfrm>
        </p:grpSpPr>
        <p:sp>
          <p:nvSpPr>
            <p:cNvPr id="51" name="Šipka: dvojitá 50">
              <a:extLst>
                <a:ext uri="{FF2B5EF4-FFF2-40B4-BE49-F238E27FC236}">
                  <a16:creationId xmlns:a16="http://schemas.microsoft.com/office/drawing/2014/main" id="{E3F4EEB1-736D-46C8-BA3B-2CFCD184A199}"/>
                </a:ext>
              </a:extLst>
            </p:cNvPr>
            <p:cNvSpPr/>
            <p:nvPr/>
          </p:nvSpPr>
          <p:spPr>
            <a:xfrm>
              <a:off x="436828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2" name="Šipka: dvojitá 14">
              <a:extLst>
                <a:ext uri="{FF2B5EF4-FFF2-40B4-BE49-F238E27FC236}">
                  <a16:creationId xmlns:a16="http://schemas.microsoft.com/office/drawing/2014/main" id="{DAA2478A-97DD-4C83-B544-B9441FE90043}"/>
                </a:ext>
              </a:extLst>
            </p:cNvPr>
            <p:cNvSpPr txBox="1"/>
            <p:nvPr/>
          </p:nvSpPr>
          <p:spPr>
            <a:xfrm>
              <a:off x="443198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Předání ŽoD žadateli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4E04536-D7FE-4CC0-87C5-4AAE00C50FFE}"/>
              </a:ext>
            </a:extLst>
          </p:cNvPr>
          <p:cNvGrpSpPr/>
          <p:nvPr/>
        </p:nvGrpSpPr>
        <p:grpSpPr>
          <a:xfrm>
            <a:off x="2926934" y="1884956"/>
            <a:ext cx="2819935" cy="888941"/>
            <a:chOff x="4654927" y="2645635"/>
            <a:chExt cx="318492" cy="127396"/>
          </a:xfrm>
          <a:solidFill>
            <a:srgbClr val="0070C0"/>
          </a:solidFill>
        </p:grpSpPr>
        <p:sp>
          <p:nvSpPr>
            <p:cNvPr id="49" name="Šipka: dvojitá 48">
              <a:extLst>
                <a:ext uri="{FF2B5EF4-FFF2-40B4-BE49-F238E27FC236}">
                  <a16:creationId xmlns:a16="http://schemas.microsoft.com/office/drawing/2014/main" id="{4D145616-ED01-4CB3-9A41-0EB0A8374DC1}"/>
                </a:ext>
              </a:extLst>
            </p:cNvPr>
            <p:cNvSpPr/>
            <p:nvPr/>
          </p:nvSpPr>
          <p:spPr>
            <a:xfrm>
              <a:off x="4654927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0" name="Šipka: dvojitá 16">
              <a:extLst>
                <a:ext uri="{FF2B5EF4-FFF2-40B4-BE49-F238E27FC236}">
                  <a16:creationId xmlns:a16="http://schemas.microsoft.com/office/drawing/2014/main" id="{E8B42F3F-AE8D-4889-A47D-A61ECFD485EF}"/>
                </a:ext>
              </a:extLst>
            </p:cNvPr>
            <p:cNvSpPr txBox="1"/>
            <p:nvPr/>
          </p:nvSpPr>
          <p:spPr>
            <a:xfrm>
              <a:off x="4718625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bg1"/>
                  </a:solidFill>
                </a:rPr>
                <a:t>Registrace ŽoD na RO SZIF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2328C7E-9E3C-4F2B-93E4-DCE43F28EFBC}"/>
              </a:ext>
            </a:extLst>
          </p:cNvPr>
          <p:cNvGrpSpPr/>
          <p:nvPr/>
        </p:nvGrpSpPr>
        <p:grpSpPr>
          <a:xfrm>
            <a:off x="5746065" y="1885667"/>
            <a:ext cx="5666723" cy="888941"/>
            <a:chOff x="4941570" y="2645635"/>
            <a:chExt cx="318492" cy="127396"/>
          </a:xfrm>
          <a:solidFill>
            <a:srgbClr val="0070C0"/>
          </a:solidFill>
        </p:grpSpPr>
        <p:sp>
          <p:nvSpPr>
            <p:cNvPr id="47" name="Šipka: dvojitá 46">
              <a:extLst>
                <a:ext uri="{FF2B5EF4-FFF2-40B4-BE49-F238E27FC236}">
                  <a16:creationId xmlns:a16="http://schemas.microsoft.com/office/drawing/2014/main" id="{703ACC64-6A74-4FC5-B6F9-1CB1F27AD315}"/>
                </a:ext>
              </a:extLst>
            </p:cNvPr>
            <p:cNvSpPr/>
            <p:nvPr/>
          </p:nvSpPr>
          <p:spPr>
            <a:xfrm>
              <a:off x="49415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8" name="Šipka: dvojitá 18">
              <a:extLst>
                <a:ext uri="{FF2B5EF4-FFF2-40B4-BE49-F238E27FC236}">
                  <a16:creationId xmlns:a16="http://schemas.microsoft.com/office/drawing/2014/main" id="{3B0B82CC-59EF-4FFB-8601-B91C7873D664}"/>
                </a:ext>
              </a:extLst>
            </p:cNvPr>
            <p:cNvSpPr txBox="1"/>
            <p:nvPr/>
          </p:nvSpPr>
          <p:spPr>
            <a:xfrm>
              <a:off x="5005268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Předložení výběrového/zadávacího řízení včetně aktualizované ŽoD na MAS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2CC8BE8-CD7E-48E3-89E8-C6F9B169E21B}"/>
              </a:ext>
            </a:extLst>
          </p:cNvPr>
          <p:cNvGrpSpPr/>
          <p:nvPr/>
        </p:nvGrpSpPr>
        <p:grpSpPr>
          <a:xfrm>
            <a:off x="107000" y="2961058"/>
            <a:ext cx="4976377" cy="888941"/>
            <a:chOff x="5228213" y="2645635"/>
            <a:chExt cx="318492" cy="127396"/>
          </a:xfrm>
          <a:solidFill>
            <a:srgbClr val="0070C0"/>
          </a:solidFill>
        </p:grpSpPr>
        <p:sp>
          <p:nvSpPr>
            <p:cNvPr id="45" name="Šipka: dvojitá 44">
              <a:extLst>
                <a:ext uri="{FF2B5EF4-FFF2-40B4-BE49-F238E27FC236}">
                  <a16:creationId xmlns:a16="http://schemas.microsoft.com/office/drawing/2014/main" id="{A3F1D8F6-FD33-4EDD-94DB-200D41F55619}"/>
                </a:ext>
              </a:extLst>
            </p:cNvPr>
            <p:cNvSpPr/>
            <p:nvPr/>
          </p:nvSpPr>
          <p:spPr>
            <a:xfrm>
              <a:off x="52282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6" name="Šipka: dvojitá 20">
              <a:extLst>
                <a:ext uri="{FF2B5EF4-FFF2-40B4-BE49-F238E27FC236}">
                  <a16:creationId xmlns:a16="http://schemas.microsoft.com/office/drawing/2014/main" id="{CCB87A5B-3965-4528-BF5F-FE3DC35BD458}"/>
                </a:ext>
              </a:extLst>
            </p:cNvPr>
            <p:cNvSpPr txBox="1"/>
            <p:nvPr/>
          </p:nvSpPr>
          <p:spPr>
            <a:xfrm>
              <a:off x="5264308" y="2645635"/>
              <a:ext cx="246890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D</a:t>
              </a:r>
              <a:r>
                <a:rPr lang="cs-CZ" sz="1600" kern="1200" dirty="0"/>
                <a:t>o 70. kalendářních dnů od zaregistrování ŽoD na SZIF předložení výběrového/zadávacího řízení včetně ŽoD na RO SZIF (platí i u cen. marketingu nad 500 tis. Kč)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9B790C9-7775-43F0-86F9-E64A6EF10D23}"/>
              </a:ext>
            </a:extLst>
          </p:cNvPr>
          <p:cNvGrpSpPr/>
          <p:nvPr/>
        </p:nvGrpSpPr>
        <p:grpSpPr>
          <a:xfrm>
            <a:off x="5182885" y="2964714"/>
            <a:ext cx="2857267" cy="888941"/>
            <a:chOff x="5514856" y="2645635"/>
            <a:chExt cx="318492" cy="127396"/>
          </a:xfrm>
          <a:solidFill>
            <a:srgbClr val="FFC000"/>
          </a:solidFill>
        </p:grpSpPr>
        <p:sp>
          <p:nvSpPr>
            <p:cNvPr id="43" name="Šipka: dvojitá 42">
              <a:extLst>
                <a:ext uri="{FF2B5EF4-FFF2-40B4-BE49-F238E27FC236}">
                  <a16:creationId xmlns:a16="http://schemas.microsoft.com/office/drawing/2014/main" id="{C8FC6958-446F-4655-808C-D87351B223FB}"/>
                </a:ext>
              </a:extLst>
            </p:cNvPr>
            <p:cNvSpPr/>
            <p:nvPr/>
          </p:nvSpPr>
          <p:spPr>
            <a:xfrm>
              <a:off x="55148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Šipka: dvojitá 22">
              <a:extLst>
                <a:ext uri="{FF2B5EF4-FFF2-40B4-BE49-F238E27FC236}">
                  <a16:creationId xmlns:a16="http://schemas.microsoft.com/office/drawing/2014/main" id="{CADDB25A-96ED-46C3-9DB0-64D43F5748E9}"/>
                </a:ext>
              </a:extLst>
            </p:cNvPr>
            <p:cNvSpPr txBox="1"/>
            <p:nvPr/>
          </p:nvSpPr>
          <p:spPr>
            <a:xfrm>
              <a:off x="55785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ŽoD na RO SZIF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0D9BBEA-6A20-47E8-8EF4-F673DD799721}"/>
              </a:ext>
            </a:extLst>
          </p:cNvPr>
          <p:cNvGrpSpPr/>
          <p:nvPr/>
        </p:nvGrpSpPr>
        <p:grpSpPr>
          <a:xfrm>
            <a:off x="8015444" y="2961059"/>
            <a:ext cx="2819935" cy="888941"/>
            <a:chOff x="5801499" y="2645635"/>
            <a:chExt cx="318492" cy="127396"/>
          </a:xfrm>
          <a:solidFill>
            <a:srgbClr val="FFC000"/>
          </a:solidFill>
        </p:grpSpPr>
        <p:sp>
          <p:nvSpPr>
            <p:cNvPr id="41" name="Šipka: dvojitá 40">
              <a:extLst>
                <a:ext uri="{FF2B5EF4-FFF2-40B4-BE49-F238E27FC236}">
                  <a16:creationId xmlns:a16="http://schemas.microsoft.com/office/drawing/2014/main" id="{E4E5A409-1450-4625-B213-7BCD87F7B507}"/>
                </a:ext>
              </a:extLst>
            </p:cNvPr>
            <p:cNvSpPr/>
            <p:nvPr/>
          </p:nvSpPr>
          <p:spPr>
            <a:xfrm>
              <a:off x="58014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Šipka: dvojitá 24">
              <a:extLst>
                <a:ext uri="{FF2B5EF4-FFF2-40B4-BE49-F238E27FC236}">
                  <a16:creationId xmlns:a16="http://schemas.microsoft.com/office/drawing/2014/main" id="{EB4A27FC-BC47-42D2-906B-F43AC4793C2C}"/>
                </a:ext>
              </a:extLst>
            </p:cNvPr>
            <p:cNvSpPr txBox="1"/>
            <p:nvPr/>
          </p:nvSpPr>
          <p:spPr>
            <a:xfrm>
              <a:off x="58651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Vyzvání žadatele k podpisu Dohody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F0F9538-C0DE-44F6-A393-22B88FA974B5}"/>
              </a:ext>
            </a:extLst>
          </p:cNvPr>
          <p:cNvGrpSpPr/>
          <p:nvPr/>
        </p:nvGrpSpPr>
        <p:grpSpPr>
          <a:xfrm>
            <a:off x="115813" y="4058208"/>
            <a:ext cx="4234604" cy="888941"/>
            <a:chOff x="6088142" y="2645635"/>
            <a:chExt cx="318492" cy="127396"/>
          </a:xfrm>
          <a:solidFill>
            <a:srgbClr val="0070C0"/>
          </a:solidFill>
        </p:grpSpPr>
        <p:sp>
          <p:nvSpPr>
            <p:cNvPr id="39" name="Šipka: dvojitá 38">
              <a:extLst>
                <a:ext uri="{FF2B5EF4-FFF2-40B4-BE49-F238E27FC236}">
                  <a16:creationId xmlns:a16="http://schemas.microsoft.com/office/drawing/2014/main" id="{564AF245-BCB1-4793-8FA1-C772880880CD}"/>
                </a:ext>
              </a:extLst>
            </p:cNvPr>
            <p:cNvSpPr/>
            <p:nvPr/>
          </p:nvSpPr>
          <p:spPr>
            <a:xfrm>
              <a:off x="6088142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Šipka: dvojitá 26">
              <a:extLst>
                <a:ext uri="{FF2B5EF4-FFF2-40B4-BE49-F238E27FC236}">
                  <a16:creationId xmlns:a16="http://schemas.microsoft.com/office/drawing/2014/main" id="{AFB92AA5-D73C-48D5-9177-D2694D284B94}"/>
                </a:ext>
              </a:extLst>
            </p:cNvPr>
            <p:cNvSpPr txBox="1"/>
            <p:nvPr/>
          </p:nvSpPr>
          <p:spPr>
            <a:xfrm>
              <a:off x="6151840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 Realizace projektu, možnost změny v ŽoD prostřednictvím Hlášení o změnách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C0C20B0-C7D3-4818-8296-7E67BCFF5DA1}"/>
              </a:ext>
            </a:extLst>
          </p:cNvPr>
          <p:cNvGrpSpPr/>
          <p:nvPr/>
        </p:nvGrpSpPr>
        <p:grpSpPr>
          <a:xfrm>
            <a:off x="4350417" y="4067784"/>
            <a:ext cx="2221426" cy="888941"/>
            <a:chOff x="6374785" y="2645635"/>
            <a:chExt cx="318492" cy="127396"/>
          </a:xfrm>
          <a:solidFill>
            <a:srgbClr val="0070C0"/>
          </a:solidFill>
        </p:grpSpPr>
        <p:sp>
          <p:nvSpPr>
            <p:cNvPr id="37" name="Šipka: dvojitá 36">
              <a:extLst>
                <a:ext uri="{FF2B5EF4-FFF2-40B4-BE49-F238E27FC236}">
                  <a16:creationId xmlns:a16="http://schemas.microsoft.com/office/drawing/2014/main" id="{417E1BC7-3F77-4CD3-BFFA-505F359FCBCF}"/>
                </a:ext>
              </a:extLst>
            </p:cNvPr>
            <p:cNvSpPr/>
            <p:nvPr/>
          </p:nvSpPr>
          <p:spPr>
            <a:xfrm>
              <a:off x="6374785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Šipka: dvojitá 28">
              <a:extLst>
                <a:ext uri="{FF2B5EF4-FFF2-40B4-BE49-F238E27FC236}">
                  <a16:creationId xmlns:a16="http://schemas.microsoft.com/office/drawing/2014/main" id="{F3D38EC1-F09C-4B92-B785-56F26B8B7B4D}"/>
                </a:ext>
              </a:extLst>
            </p:cNvPr>
            <p:cNvSpPr txBox="1"/>
            <p:nvPr/>
          </p:nvSpPr>
          <p:spPr>
            <a:xfrm>
              <a:off x="6438483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Podání Žádosti o platbu (ŽoP) na MAS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3DF096B-7101-4CBD-B92C-87489B0D68A3}"/>
              </a:ext>
            </a:extLst>
          </p:cNvPr>
          <p:cNvGrpSpPr/>
          <p:nvPr/>
        </p:nvGrpSpPr>
        <p:grpSpPr>
          <a:xfrm>
            <a:off x="6516064" y="4077360"/>
            <a:ext cx="2566975" cy="888941"/>
            <a:chOff x="6661428" y="2645635"/>
            <a:chExt cx="318492" cy="127396"/>
          </a:xfrm>
        </p:grpSpPr>
        <p:sp>
          <p:nvSpPr>
            <p:cNvPr id="35" name="Šipka: dvojitá 34">
              <a:extLst>
                <a:ext uri="{FF2B5EF4-FFF2-40B4-BE49-F238E27FC236}">
                  <a16:creationId xmlns:a16="http://schemas.microsoft.com/office/drawing/2014/main" id="{724C1F29-8627-432F-B5AC-7D2C87F806DD}"/>
                </a:ext>
              </a:extLst>
            </p:cNvPr>
            <p:cNvSpPr/>
            <p:nvPr/>
          </p:nvSpPr>
          <p:spPr>
            <a:xfrm>
              <a:off x="6661428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6" name="Šipka: dvojitá 30">
              <a:extLst>
                <a:ext uri="{FF2B5EF4-FFF2-40B4-BE49-F238E27FC236}">
                  <a16:creationId xmlns:a16="http://schemas.microsoft.com/office/drawing/2014/main" id="{B29F764D-8ABA-405D-BD32-290F4575A93E}"/>
                </a:ext>
              </a:extLst>
            </p:cNvPr>
            <p:cNvSpPr txBox="1"/>
            <p:nvPr/>
          </p:nvSpPr>
          <p:spPr>
            <a:xfrm>
              <a:off x="6725126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ŽoP na MAS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274FC6A-7A0A-4809-9AE7-9028ABF26D4E}"/>
              </a:ext>
            </a:extLst>
          </p:cNvPr>
          <p:cNvGrpSpPr/>
          <p:nvPr/>
        </p:nvGrpSpPr>
        <p:grpSpPr>
          <a:xfrm>
            <a:off x="68577" y="5178166"/>
            <a:ext cx="3615293" cy="888941"/>
            <a:chOff x="6948070" y="2645635"/>
            <a:chExt cx="318492" cy="127396"/>
          </a:xfrm>
          <a:solidFill>
            <a:srgbClr val="FFC000"/>
          </a:solidFill>
        </p:grpSpPr>
        <p:sp>
          <p:nvSpPr>
            <p:cNvPr id="33" name="Šipka: dvojitá 32">
              <a:extLst>
                <a:ext uri="{FF2B5EF4-FFF2-40B4-BE49-F238E27FC236}">
                  <a16:creationId xmlns:a16="http://schemas.microsoft.com/office/drawing/2014/main" id="{7D794883-5ABC-4BB2-9128-9FBAE694EEC0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Šipka: dvojitá 32">
              <a:extLst>
                <a:ext uri="{FF2B5EF4-FFF2-40B4-BE49-F238E27FC236}">
                  <a16:creationId xmlns:a16="http://schemas.microsoft.com/office/drawing/2014/main" id="{6153A8E2-5EB5-41AD-900A-829D29613F9F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ŽoP na RO SZIF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3A81541D-6244-49E2-AF0B-CFF84C5819D2}"/>
              </a:ext>
            </a:extLst>
          </p:cNvPr>
          <p:cNvGrpSpPr/>
          <p:nvPr/>
        </p:nvGrpSpPr>
        <p:grpSpPr>
          <a:xfrm>
            <a:off x="3681881" y="5178166"/>
            <a:ext cx="2819935" cy="888941"/>
            <a:chOff x="7234713" y="2645635"/>
            <a:chExt cx="318492" cy="127396"/>
          </a:xfrm>
          <a:solidFill>
            <a:srgbClr val="FFC000"/>
          </a:solidFill>
        </p:grpSpPr>
        <p:sp>
          <p:nvSpPr>
            <p:cNvPr id="31" name="Šipka: dvojitá 30">
              <a:extLst>
                <a:ext uri="{FF2B5EF4-FFF2-40B4-BE49-F238E27FC236}">
                  <a16:creationId xmlns:a16="http://schemas.microsoft.com/office/drawing/2014/main" id="{6DFE13DF-69F1-4683-B071-8CA1AED73E2B}"/>
                </a:ext>
              </a:extLst>
            </p:cNvPr>
            <p:cNvSpPr/>
            <p:nvPr/>
          </p:nvSpPr>
          <p:spPr>
            <a:xfrm>
              <a:off x="72347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2" name="Šipka: dvojitá 34">
              <a:extLst>
                <a:ext uri="{FF2B5EF4-FFF2-40B4-BE49-F238E27FC236}">
                  <a16:creationId xmlns:a16="http://schemas.microsoft.com/office/drawing/2014/main" id="{8D6BFD72-3514-4AA2-A14D-DC209CEECA2A}"/>
                </a:ext>
              </a:extLst>
            </p:cNvPr>
            <p:cNvSpPr txBox="1"/>
            <p:nvPr/>
          </p:nvSpPr>
          <p:spPr>
            <a:xfrm>
              <a:off x="7298411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Kontrola realizace projektu na místě žadatele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84929C1-419E-484B-880C-594D67C18240}"/>
              </a:ext>
            </a:extLst>
          </p:cNvPr>
          <p:cNvGrpSpPr/>
          <p:nvPr/>
        </p:nvGrpSpPr>
        <p:grpSpPr>
          <a:xfrm>
            <a:off x="6516064" y="5178608"/>
            <a:ext cx="2006254" cy="888941"/>
            <a:chOff x="7521356" y="2645635"/>
            <a:chExt cx="318492" cy="127396"/>
          </a:xfrm>
          <a:solidFill>
            <a:srgbClr val="FFC000"/>
          </a:solidFill>
        </p:grpSpPr>
        <p:sp>
          <p:nvSpPr>
            <p:cNvPr id="29" name="Šipka: dvojitá 28">
              <a:extLst>
                <a:ext uri="{FF2B5EF4-FFF2-40B4-BE49-F238E27FC236}">
                  <a16:creationId xmlns:a16="http://schemas.microsoft.com/office/drawing/2014/main" id="{E0A074BF-C93A-4F04-A684-2F95C7B21A0D}"/>
                </a:ext>
              </a:extLst>
            </p:cNvPr>
            <p:cNvSpPr/>
            <p:nvPr/>
          </p:nvSpPr>
          <p:spPr>
            <a:xfrm>
              <a:off x="75213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0" name="Šipka: dvojitá 36">
              <a:extLst>
                <a:ext uri="{FF2B5EF4-FFF2-40B4-BE49-F238E27FC236}">
                  <a16:creationId xmlns:a16="http://schemas.microsoft.com/office/drawing/2014/main" id="{DDFB3081-CEA0-4833-A1D2-8FF09ED538BB}"/>
                </a:ext>
              </a:extLst>
            </p:cNvPr>
            <p:cNvSpPr txBox="1"/>
            <p:nvPr/>
          </p:nvSpPr>
          <p:spPr>
            <a:xfrm>
              <a:off x="75850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Proplacení dotace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6D47834-B413-4972-A3CF-F7DD523C1BF2}"/>
              </a:ext>
            </a:extLst>
          </p:cNvPr>
          <p:cNvGrpSpPr/>
          <p:nvPr/>
        </p:nvGrpSpPr>
        <p:grpSpPr>
          <a:xfrm>
            <a:off x="8536566" y="5178166"/>
            <a:ext cx="3167979" cy="888941"/>
            <a:chOff x="7807999" y="2645635"/>
            <a:chExt cx="318492" cy="127396"/>
          </a:xfrm>
          <a:solidFill>
            <a:srgbClr val="0070C0"/>
          </a:solidFill>
        </p:grpSpPr>
        <p:sp>
          <p:nvSpPr>
            <p:cNvPr id="27" name="Šipka: dvojitá 26">
              <a:extLst>
                <a:ext uri="{FF2B5EF4-FFF2-40B4-BE49-F238E27FC236}">
                  <a16:creationId xmlns:a16="http://schemas.microsoft.com/office/drawing/2014/main" id="{5E39F7BC-FA46-428B-B22A-849A8B2D2481}"/>
                </a:ext>
              </a:extLst>
            </p:cNvPr>
            <p:cNvSpPr/>
            <p:nvPr/>
          </p:nvSpPr>
          <p:spPr>
            <a:xfrm>
              <a:off x="78079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Šipka: dvojitá 38">
              <a:extLst>
                <a:ext uri="{FF2B5EF4-FFF2-40B4-BE49-F238E27FC236}">
                  <a16:creationId xmlns:a16="http://schemas.microsoft.com/office/drawing/2014/main" id="{B8706014-3F30-4F23-8A2F-D5DD3D977CBE}"/>
                </a:ext>
              </a:extLst>
            </p:cNvPr>
            <p:cNvSpPr txBox="1"/>
            <p:nvPr/>
          </p:nvSpPr>
          <p:spPr>
            <a:xfrm>
              <a:off x="78716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Zprávy o udržitelnosti projektu po proplacení projektu k 31. 7. po dobu 5 let</a:t>
              </a:r>
            </a:p>
          </p:txBody>
        </p:sp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9DAB7CC8-2C49-44A9-8513-B4BF0DF9684C}"/>
              </a:ext>
            </a:extLst>
          </p:cNvPr>
          <p:cNvGrpSpPr/>
          <p:nvPr/>
        </p:nvGrpSpPr>
        <p:grpSpPr>
          <a:xfrm>
            <a:off x="9083039" y="4077360"/>
            <a:ext cx="2621506" cy="888941"/>
            <a:chOff x="6948070" y="2645635"/>
            <a:chExt cx="318492" cy="127396"/>
          </a:xfrm>
          <a:solidFill>
            <a:srgbClr val="0070C0"/>
          </a:solidFill>
        </p:grpSpPr>
        <p:sp>
          <p:nvSpPr>
            <p:cNvPr id="65" name="Šipka: dvojitá 64">
              <a:extLst>
                <a:ext uri="{FF2B5EF4-FFF2-40B4-BE49-F238E27FC236}">
                  <a16:creationId xmlns:a16="http://schemas.microsoft.com/office/drawing/2014/main" id="{8882EC07-245F-4A26-ABC5-7BAB7369D51C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Šipka: dvojitá 32">
              <a:extLst>
                <a:ext uri="{FF2B5EF4-FFF2-40B4-BE49-F238E27FC236}">
                  <a16:creationId xmlns:a16="http://schemas.microsoft.com/office/drawing/2014/main" id="{F70B2A6D-3ED1-487F-B65D-B9C59063F81A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Registrace ŽoP na RO SZIF</a:t>
              </a: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6C8FA3B7-D9E8-4C04-8FF6-6FF6C645876F}"/>
              </a:ext>
            </a:extLst>
          </p:cNvPr>
          <p:cNvGrpSpPr/>
          <p:nvPr/>
        </p:nvGrpSpPr>
        <p:grpSpPr>
          <a:xfrm>
            <a:off x="8220402" y="746612"/>
            <a:ext cx="1561537" cy="991188"/>
            <a:chOff x="3797604" y="2645635"/>
            <a:chExt cx="318492" cy="127396"/>
          </a:xfrm>
        </p:grpSpPr>
        <p:sp>
          <p:nvSpPr>
            <p:cNvPr id="67" name="Šipka: dvojitá 66">
              <a:extLst>
                <a:ext uri="{FF2B5EF4-FFF2-40B4-BE49-F238E27FC236}">
                  <a16:creationId xmlns:a16="http://schemas.microsoft.com/office/drawing/2014/main" id="{5C519D7D-2453-4CBB-8243-A6C28E199D38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68" name="Šipka: dvojitá 10">
              <a:extLst>
                <a:ext uri="{FF2B5EF4-FFF2-40B4-BE49-F238E27FC236}">
                  <a16:creationId xmlns:a16="http://schemas.microsoft.com/office/drawing/2014/main" id="{1E6014EF-64B5-4D73-97D9-CA206F07CC9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Jednání RO</a:t>
              </a:r>
            </a:p>
          </p:txBody>
        </p:sp>
      </p:grpSp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7ECAA81-BE8D-F1C0-BF8A-2F216D23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2821B2B-8D77-9D34-424B-FB3434075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10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Povinnosti žadatele/příjemce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1965" y="1243075"/>
            <a:ext cx="10768140" cy="5332289"/>
          </a:xfrm>
        </p:spPr>
        <p:txBody>
          <a:bodyPr>
            <a:noAutofit/>
          </a:bodyPr>
          <a:lstStyle/>
          <a:p>
            <a:r>
              <a:rPr lang="cs-CZ" sz="2600" dirty="0"/>
              <a:t>Žadatel zabezpečuje financování realizace projektu nejprve z vlastních zdrojů</a:t>
            </a:r>
          </a:p>
          <a:p>
            <a:r>
              <a:rPr lang="cs-CZ" sz="2600" dirty="0"/>
              <a:t>O poskytnutí dotace rozhoduje SZIF.  Nárok na proplacení dotace vzniká příjemci podpisem Dohody</a:t>
            </a:r>
          </a:p>
          <a:p>
            <a:r>
              <a:rPr lang="cs-CZ" sz="2600" dirty="0">
                <a:solidFill>
                  <a:srgbClr val="FF0000"/>
                </a:solidFill>
              </a:rPr>
              <a:t>Za plnění podmínek stanovených Pravidly zodpovídá výhradně žadatel/příjemce dotace – i plnění preferenčních kritérií</a:t>
            </a:r>
          </a:p>
          <a:p>
            <a:r>
              <a:rPr lang="cs-CZ" sz="2600" dirty="0"/>
              <a:t>Splnění definice vhodného žadatele/příjemce od data podání Žádosti o dotaci na MAS do konce lhůty vázanosti projektu na účel (tj. 5 let od data převedení dotace na účet příjemce dotace – s výjimkou velikosti podniku)</a:t>
            </a:r>
          </a:p>
          <a:p>
            <a:r>
              <a:rPr lang="cs-CZ" sz="2600" dirty="0"/>
              <a:t>Souběh dotací (výjimka na vlastní spolufinancování či úvěr od Podpůrného a garančního rolnického a lesnického fondu)</a:t>
            </a:r>
          </a:p>
          <a:p>
            <a:r>
              <a:rPr lang="cs-CZ" sz="2600" dirty="0"/>
              <a:t>Realizace projektu do 24 měsíců od podpisu Dohody</a:t>
            </a:r>
            <a:endParaRPr lang="cs-CZ" sz="2400" dirty="0">
              <a:solidFill>
                <a:srgbClr val="FF0000"/>
              </a:solidFill>
            </a:endParaRPr>
          </a:p>
          <a:p>
            <a:endParaRPr lang="cs-CZ" sz="2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22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AC13FEB-0A7D-4DF9-8AEE-01688880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6245925" y="136525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FE15E41-687C-853D-F222-CCB7CB64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27797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F7B3CE-EF6B-49B0-15EF-3B1097620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21178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059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366E4-7137-4824-8A44-35E91F8B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6"/>
            <a:ext cx="10515600" cy="1325563"/>
          </a:xfrm>
        </p:spPr>
        <p:txBody>
          <a:bodyPr/>
          <a:lstStyle/>
          <a:p>
            <a:r>
              <a:rPr lang="cs-CZ" dirty="0"/>
              <a:t>Povinnosti žadatele/příjemce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D44CE-89DD-4BAB-9EED-A5625EF0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791"/>
            <a:ext cx="10515600" cy="51031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Uspořádání právních vztahů k nemovitostem: vlastnictví, spoluvlastnictví, nájem, pacht, věcné břemeno, výpůjčka</a:t>
            </a:r>
          </a:p>
          <a:p>
            <a:pPr>
              <a:lnSpc>
                <a:spcPct val="110000"/>
              </a:lnSpc>
            </a:pPr>
            <a:r>
              <a:rPr lang="cs-CZ" dirty="0"/>
              <a:t>Splatné veškeré závazky vůči finančnímu úřadu, žadatel nesmí být v likvidaci</a:t>
            </a:r>
          </a:p>
          <a:p>
            <a:pPr>
              <a:lnSpc>
                <a:spcPct val="110000"/>
              </a:lnSpc>
            </a:pPr>
            <a:r>
              <a:rPr lang="cs-CZ" dirty="0"/>
              <a:t>Předmět projektu je provozován výhradně žadatelem</a:t>
            </a:r>
          </a:p>
          <a:p>
            <a:pPr>
              <a:lnSpc>
                <a:spcPct val="110000"/>
              </a:lnSpc>
            </a:pPr>
            <a:r>
              <a:rPr lang="cs-CZ" dirty="0"/>
              <a:t>Provozovatelem musí být žadatel/musí mít předmět dotace ve vlastnictví</a:t>
            </a:r>
          </a:p>
          <a:p>
            <a:pPr>
              <a:lnSpc>
                <a:spcPct val="110000"/>
              </a:lnSpc>
            </a:pPr>
            <a:r>
              <a:rPr lang="cs-CZ" dirty="0"/>
              <a:t>Archivace 10 let od proplacení</a:t>
            </a:r>
          </a:p>
          <a:p>
            <a:pPr>
              <a:lnSpc>
                <a:spcPct val="110000"/>
              </a:lnSpc>
            </a:pPr>
            <a:r>
              <a:rPr lang="cs-CZ" dirty="0"/>
              <a:t>Hotovostní platby – max. 100 000 Kč/projekt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FF0000"/>
                </a:solidFill>
              </a:rPr>
              <a:t>Způsobilost výdajů – od data podání Žádosti o dotaci na MAS x motivační účinek</a:t>
            </a:r>
          </a:p>
          <a:p>
            <a:pPr>
              <a:lnSpc>
                <a:spcPct val="110000"/>
              </a:lnSpc>
            </a:pPr>
            <a:r>
              <a:rPr lang="cs-CZ" dirty="0"/>
              <a:t>Vytvoření pracovních míst nejpozději do 6 měsíců od převedení platby na účet</a:t>
            </a:r>
          </a:p>
          <a:p>
            <a:pPr>
              <a:lnSpc>
                <a:spcPct val="110000"/>
              </a:lnSpc>
            </a:pPr>
            <a:r>
              <a:rPr lang="cs-CZ" dirty="0"/>
              <a:t>Cenový marketing – do 750 tis. / nad 750tis. Není možná změna.</a:t>
            </a:r>
          </a:p>
          <a:p>
            <a:pPr>
              <a:lnSpc>
                <a:spcPct val="110000"/>
              </a:lnSpc>
            </a:pPr>
            <a:r>
              <a:rPr lang="cs-CZ" dirty="0"/>
              <a:t>Zákaz nákupu z Ruska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4ECD7E-8AD2-49E3-B3C2-5E416F32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23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BDE7BAE-4BFA-B302-F915-2AC6A5AF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339AB1-B3E6-75A9-7D39-BEFC0935F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422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5885" y="566886"/>
            <a:ext cx="9144000" cy="2387600"/>
          </a:xfrm>
        </p:spPr>
        <p:txBody>
          <a:bodyPr/>
          <a:lstStyle/>
          <a:p>
            <a:r>
              <a:rPr lang="cs-CZ" dirty="0"/>
              <a:t>Zakázky SZP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PŘÍRUČKA PRO ZADÁVÁNÍ ZAKÁZEK na projekty rozvoje venkova v rámci Strategického plánu SZP na období 2023 - 2027 </a:t>
            </a:r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https://eagri.cz/public/portal/-q305523---JHWoTuMZ/prirucka-pro-zadavani-zakazek-na?_linka=a425789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BCAA6-02E7-4B8F-AA0B-E6D692C9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24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C355B8E-EBDA-6796-865D-D8277B3A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DD2E0E-0CDA-8DCE-76FD-4BC62CF33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48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zakázek dle přepokládané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Přímý nákup</a:t>
            </a:r>
          </a:p>
          <a:p>
            <a:r>
              <a:rPr lang="cs-CZ" dirty="0"/>
              <a:t>Cenový marketing</a:t>
            </a:r>
          </a:p>
          <a:p>
            <a:r>
              <a:rPr lang="cs-CZ" dirty="0"/>
              <a:t>Výběrové řízení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Minimálně 3 nabídky (s  výzvě (lhůta min. 10 dní)</a:t>
            </a:r>
          </a:p>
          <a:p>
            <a:r>
              <a:rPr lang="cs-CZ" dirty="0"/>
              <a:t>Písemná smlouva/objednávka (do 500 000 Kč)</a:t>
            </a:r>
          </a:p>
          <a:p>
            <a:r>
              <a:rPr lang="cs-CZ" dirty="0"/>
              <a:t>Dokumenty uchovat minimálně 10 let od proplacení pro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E42A8-CDC2-48DE-A0CD-6F829D14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25</a:t>
            </a:fld>
            <a:endParaRPr lang="cs-CZ" dirty="0"/>
          </a:p>
        </p:txBody>
      </p:sp>
      <p:pic>
        <p:nvPicPr>
          <p:cNvPr id="7" name="Obrázek 6" descr="Obsah obrázku text, snímek obrazovky, software, Webová stránka&#10;&#10;Obsah generovaný pomocí AI může být nesprávný.">
            <a:extLst>
              <a:ext uri="{FF2B5EF4-FFF2-40B4-BE49-F238E27FC236}">
                <a16:creationId xmlns:a16="http://schemas.microsoft.com/office/drawing/2014/main" id="{23D83EF1-A684-93F6-B95B-C2A45CEC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455" t="41852" r="11894" b="41179"/>
          <a:stretch>
            <a:fillRect/>
          </a:stretch>
        </p:blipFill>
        <p:spPr>
          <a:xfrm>
            <a:off x="865909" y="3365450"/>
            <a:ext cx="9116291" cy="3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PŘÍMÝ NÁKUP dokumentace se předkládá až k </a:t>
            </a:r>
            <a:r>
              <a:rPr lang="cs-CZ" dirty="0" err="1"/>
              <a:t>ŽoP</a:t>
            </a:r>
            <a:endParaRPr lang="cs-CZ" dirty="0"/>
          </a:p>
          <a:p>
            <a:endParaRPr lang="cs-CZ" dirty="0"/>
          </a:p>
          <a:p>
            <a:r>
              <a:rPr lang="cs-CZ" dirty="0"/>
              <a:t>Seznam předkládané dokumentace:</a:t>
            </a:r>
          </a:p>
          <a:p>
            <a:r>
              <a:rPr lang="cs-CZ" sz="2600" dirty="0">
                <a:hlinkClick r:id="rId2"/>
              </a:rPr>
              <a:t>https://drive.google.com/file/d/1GFHuunycmH83kra93FW21Sjnozzk2aFI/view</a:t>
            </a:r>
            <a:endParaRPr lang="cs-CZ" sz="2600" dirty="0"/>
          </a:p>
          <a:p>
            <a:endParaRPr lang="cs-CZ" dirty="0"/>
          </a:p>
          <a:p>
            <a:r>
              <a:rPr lang="cs-CZ" dirty="0"/>
              <a:t>do 100 000 bez DPH - účetní doklad</a:t>
            </a:r>
          </a:p>
          <a:p>
            <a:r>
              <a:rPr lang="cs-CZ" dirty="0"/>
              <a:t>do 500 000 bez DPH - objednávka + účetní doklad</a:t>
            </a:r>
          </a:p>
          <a:p>
            <a:r>
              <a:rPr lang="cs-CZ" dirty="0"/>
              <a:t>nad 500 000 bez DPH - smlouva + doklad</a:t>
            </a:r>
          </a:p>
          <a:p>
            <a:r>
              <a:rPr lang="cs-CZ" dirty="0"/>
              <a:t>1 referenční nabídka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114BB0-29B1-47AD-9714-CD7CE99D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26</a:t>
            </a:fld>
            <a:endParaRPr lang="cs-CZ" dirty="0"/>
          </a:p>
        </p:txBody>
      </p:sp>
      <p:pic>
        <p:nvPicPr>
          <p:cNvPr id="11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37C85DFA-D6F7-BDD9-9164-737F2D09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2200EB2-EE9E-763C-6457-6A27ABA34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6567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53E32-705C-AEC3-FAC3-2CD1EF94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 /VŘ/ZŘ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751B6-4D7E-DB4C-591F-FDE623802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dokumentace se předkládá do 70. kalendářních dní ode dne finálního termínu podání na SZIF (na MAS ke kontrole 14 dní předem)</a:t>
            </a:r>
          </a:p>
          <a:p>
            <a:r>
              <a:rPr lang="cs-CZ" dirty="0"/>
              <a:t>Seznam dokumentace k CM:</a:t>
            </a:r>
          </a:p>
          <a:p>
            <a:r>
              <a:rPr lang="cs-CZ" dirty="0">
                <a:hlinkClick r:id="rId2"/>
              </a:rPr>
              <a:t>https://drive.google.com/file/d/1sGKU70XTgjnjVGYtkHp4CJTzpF-Col9n/view</a:t>
            </a:r>
            <a:endParaRPr lang="cs-CZ" dirty="0"/>
          </a:p>
          <a:p>
            <a:r>
              <a:rPr lang="cs-CZ" dirty="0"/>
              <a:t>Seznam dokumentace k VŘ:</a:t>
            </a:r>
          </a:p>
          <a:p>
            <a:r>
              <a:rPr lang="cs-CZ" dirty="0">
                <a:hlinkClick r:id="rId3"/>
              </a:rPr>
              <a:t>https://drive.google.com/file/d/1CO2uGv-18nWuUPw6OX8wCAge8pnw87bb/view</a:t>
            </a:r>
            <a:endParaRPr lang="cs-CZ" dirty="0"/>
          </a:p>
          <a:p>
            <a:r>
              <a:rPr lang="cs-CZ" dirty="0"/>
              <a:t>Seznam dokumentace k ZŘ:</a:t>
            </a:r>
          </a:p>
          <a:p>
            <a:r>
              <a:rPr lang="cs-CZ" dirty="0">
                <a:hlinkClick r:id="rId4"/>
              </a:rPr>
              <a:t>https://drive.google.com/file/d/1Lxq7ZWnJTFSPTlLT3c9zZDOss1sgbzeo/view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F82D41-F5AB-3ACE-7B90-FF399D84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A29F9C-7CDD-FB38-C922-23FA04F3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27</a:t>
            </a:fld>
            <a:endParaRPr lang="cs-CZ" dirty="0"/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2D5DC26E-4EE6-A4A9-BA1A-622E6CC3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F1008D-53F9-8150-0F08-0AA240964D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6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Monitorovací zprávy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372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povinnost odevzdávat monitorovací zprávy projektu vzniká až po proplacení </a:t>
            </a:r>
            <a:r>
              <a:rPr lang="cs-CZ" dirty="0" err="1"/>
              <a:t>ŽoP</a:t>
            </a:r>
            <a:endParaRPr lang="cs-CZ" dirty="0"/>
          </a:p>
          <a:p>
            <a:endParaRPr lang="cs-CZ" dirty="0"/>
          </a:p>
          <a:p>
            <a:r>
              <a:rPr lang="cs-CZ" dirty="0"/>
              <a:t>monitorovací zpráva k projektu se vyplňuje na formuláři zveřejněném na Portálu farmáře</a:t>
            </a:r>
          </a:p>
          <a:p>
            <a:r>
              <a:rPr lang="cs-CZ" dirty="0"/>
              <a:t>Nová podání -&gt; Žádosti PRV – projektová opatření -&gt; Další přílohy k žádostem -&gt; Monitorovací zpráva</a:t>
            </a:r>
          </a:p>
          <a:p>
            <a:endParaRPr lang="cs-CZ" dirty="0"/>
          </a:p>
          <a:p>
            <a:r>
              <a:rPr lang="cs-CZ" dirty="0"/>
              <a:t>odevzdává se každoročně do 31.7. po celou dobu vázanosti projektu (zpravidla 5 let od</a:t>
            </a:r>
          </a:p>
          <a:p>
            <a:r>
              <a:rPr lang="cs-CZ" dirty="0"/>
              <a:t>vyplacení dotace)</a:t>
            </a:r>
          </a:p>
          <a:p>
            <a:endParaRPr lang="cs-CZ" dirty="0"/>
          </a:p>
          <a:p>
            <a:r>
              <a:rPr lang="cs-CZ" dirty="0"/>
              <a:t>MZ za rok 2026 – k proplacení dotace došlo v období 1.8.2026 – 31.7.2027</a:t>
            </a:r>
          </a:p>
          <a:p>
            <a:endParaRPr lang="cs-CZ" dirty="0"/>
          </a:p>
          <a:p>
            <a:r>
              <a:rPr lang="cs-CZ" dirty="0"/>
              <a:t>povinnost evidovat a archivovat veškeré doklady – 10 let od proplacení dotace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08D20-42D3-4EFA-A74F-7590D16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28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D8B8938-86C8-4B8A-A753-CB5ECBC8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81A76F-239B-1AF9-5D3A-1147DE36F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60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38145-4A06-4E64-BF0F-1316AB60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1A9C5-B604-45DE-BDDE-8450FE410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Nenaplnění preferenčních kritérií  </a:t>
            </a:r>
            <a:r>
              <a:rPr lang="cs-CZ" dirty="0">
                <a:solidFill>
                  <a:srgbClr val="FF0000"/>
                </a:solidFill>
              </a:rPr>
              <a:t>– nelze měnit PK</a:t>
            </a:r>
          </a:p>
          <a:p>
            <a:endParaRPr lang="cs-CZ" dirty="0"/>
          </a:p>
          <a:p>
            <a:r>
              <a:rPr lang="cs-CZ" dirty="0"/>
              <a:t>Objednávka před datem podání žádosti</a:t>
            </a:r>
          </a:p>
          <a:p>
            <a:endParaRPr lang="cs-CZ" dirty="0"/>
          </a:p>
          <a:p>
            <a:r>
              <a:rPr lang="cs-CZ" dirty="0"/>
              <a:t>Krátká doba realizace v </a:t>
            </a:r>
            <a:r>
              <a:rPr lang="cs-CZ" dirty="0" err="1"/>
              <a:t>ŽoD</a:t>
            </a:r>
            <a:endParaRPr lang="cs-CZ" dirty="0"/>
          </a:p>
          <a:p>
            <a:endParaRPr lang="cs-CZ" dirty="0"/>
          </a:p>
          <a:p>
            <a:r>
              <a:rPr lang="cs-CZ" dirty="0"/>
              <a:t>Funkční celek !!!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547AC7-583B-4784-80E9-A0B3451E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29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952A39-208D-CF0E-2C42-3C483BA48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5255490" y="5949378"/>
            <a:ext cx="4154121" cy="589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2CF4571-218A-88EF-EF0E-6686A84C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38" y="6050163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98E1A98-59C2-592C-F6B4-1B10AB984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856082" y="5983978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3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361088"/>
            <a:ext cx="10515600" cy="1325563"/>
          </a:xfrm>
        </p:spPr>
        <p:txBody>
          <a:bodyPr/>
          <a:lstStyle/>
          <a:p>
            <a:r>
              <a:rPr lang="cs-CZ" dirty="0"/>
              <a:t>Přehled vyhlášených fichí a finanční alokace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2792"/>
            <a:ext cx="105156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F4 – Podpora malých a středních podniků v MAS Třešťsko</a:t>
            </a:r>
          </a:p>
          <a:p>
            <a:pPr lvl="1"/>
            <a:r>
              <a:rPr lang="cs-CZ" dirty="0"/>
              <a:t>Alokace 1 000 000Kč, výše dotace 40 %, max. způsobilé výdaje 1 000 000 Kč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F5 – Základní služby a obnova obcí</a:t>
            </a:r>
          </a:p>
          <a:p>
            <a:pPr lvl="1"/>
            <a:r>
              <a:rPr lang="cs-CZ" dirty="0"/>
              <a:t>Alokace 2 000 000Kč, výše dotace 70 %, max. způsobilé výdaje 3 000 000 Kč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22FF655C-AD00-BA26-91EE-943DB6E5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39E547-82A5-C819-A57E-D429CD732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194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Ing. Tomáš Burian</a:t>
            </a:r>
          </a:p>
          <a:p>
            <a:r>
              <a:rPr lang="cs-CZ" dirty="0"/>
              <a:t>Ing. Lucie Koumarová</a:t>
            </a:r>
          </a:p>
          <a:p>
            <a:r>
              <a:rPr lang="cs-CZ" dirty="0"/>
              <a:t>Ing. Zuzana Pátková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30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89F184-62AC-4CA7-A7F1-E46E61FE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263"/>
            <a:ext cx="3186545" cy="2389909"/>
          </a:xfrm>
          <a:prstGeom prst="rect">
            <a:avLst/>
          </a:prstGeom>
        </p:spPr>
      </p:pic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FB0136D-5110-49A1-9F7E-80A82535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048" y="5385665"/>
            <a:ext cx="664152" cy="6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B2358DB-736D-C9F1-CC7F-07F396FE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759595" y="5257800"/>
            <a:ext cx="8031180" cy="1139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305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C882D-F6A8-C321-7C91-47A471D4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podmínky Žádosti o dotaci (</a:t>
            </a:r>
            <a:r>
              <a:rPr lang="cs-CZ" dirty="0" err="1"/>
              <a:t>ŽoD</a:t>
            </a:r>
            <a:r>
              <a:rPr lang="cs-CZ" dirty="0"/>
              <a:t>)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392676-10E7-51DC-8793-199E81710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Možnost využít pomoci MAS</a:t>
            </a:r>
          </a:p>
          <a:p>
            <a:r>
              <a:rPr lang="cs-CZ" dirty="0"/>
              <a:t>Bodové hodnocení po podání </a:t>
            </a:r>
            <a:r>
              <a:rPr lang="cs-CZ" dirty="0" err="1"/>
              <a:t>ŽoD</a:t>
            </a:r>
            <a:r>
              <a:rPr lang="cs-CZ" dirty="0"/>
              <a:t> nelze změnit</a:t>
            </a:r>
          </a:p>
          <a:p>
            <a:r>
              <a:rPr lang="cs-CZ" dirty="0"/>
              <a:t>Navýšení dotace po podání </a:t>
            </a:r>
            <a:r>
              <a:rPr lang="cs-CZ" dirty="0" err="1"/>
              <a:t>ŽoD</a:t>
            </a:r>
            <a:r>
              <a:rPr lang="cs-CZ" dirty="0"/>
              <a:t> není možné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/>
              <a:t>Žádost o dotaci musí být vygenerována z účtu žadatele na Portálu farmáře </a:t>
            </a:r>
          </a:p>
          <a:p>
            <a:r>
              <a:rPr lang="cs-CZ" dirty="0"/>
              <a:t>Maximálně 2 doplnění </a:t>
            </a:r>
            <a:r>
              <a:rPr lang="cs-CZ" dirty="0" err="1"/>
              <a:t>ŽoD</a:t>
            </a:r>
            <a:r>
              <a:rPr lang="cs-CZ" dirty="0"/>
              <a:t> při kontrole </a:t>
            </a:r>
            <a:r>
              <a:rPr lang="cs-CZ" dirty="0" err="1"/>
              <a:t>FNaP</a:t>
            </a:r>
            <a:r>
              <a:rPr lang="cs-CZ" dirty="0"/>
              <a:t> MAS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/>
              <a:t>Žádost o dotaci musí obsahovat </a:t>
            </a:r>
            <a:r>
              <a:rPr lang="cs-CZ" b="1" dirty="0"/>
              <a:t>popis přidané hodnoty projektu</a:t>
            </a:r>
            <a:r>
              <a:rPr lang="cs-CZ" dirty="0"/>
              <a:t>, kterou posoudí příslušná MAS (Fiche 4); pokud MAS vyhodnotí, že Žádost o dotaci, kterou by bylo možné financovat z jiné intervence SP SZP, nemá přidanou hodnotu </a:t>
            </a:r>
          </a:p>
          <a:p>
            <a:endParaRPr lang="cs-CZ" dirty="0"/>
          </a:p>
          <a:p>
            <a:endParaRPr lang="cs-CZ" dirty="0"/>
          </a:p>
          <a:p>
            <a:endParaRPr lang="pl-PL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6576F6-2F63-3A72-B3D7-69C5385E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74B85D-4E08-32D7-292F-100AD4E2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535E9B5-807A-2631-ED0A-F35A5148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14113A-4798-A381-D060-4908677A4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511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304"/>
            <a:ext cx="10515600" cy="1043797"/>
          </a:xfrm>
        </p:spPr>
        <p:txBody>
          <a:bodyPr/>
          <a:lstStyle/>
          <a:p>
            <a:r>
              <a:rPr lang="cs-CZ" dirty="0"/>
              <a:t>Povinné přílohy/Žádost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5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0492"/>
            <a:ext cx="10515600" cy="514585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Pokud projekt podléhá stavebnímu řízení, musí být doložen platný správní akt stavebního úřadu (pravomocný k datu registrace na SZIF) + ověřená PD, nebo prohlášení, že nepodléhá řízení.</a:t>
            </a:r>
          </a:p>
          <a:p>
            <a:r>
              <a:rPr lang="cs-CZ" dirty="0"/>
              <a:t>Sdělení k podlimitnímu záměru u projektu vyžadujícího posouzení vlivu záměru na životní prostředí </a:t>
            </a:r>
          </a:p>
          <a:p>
            <a:r>
              <a:rPr lang="cs-CZ" dirty="0"/>
              <a:t>Souhlasné stanovisko MŽP (oplocení, vodní drůbež, cesty, stezky…)</a:t>
            </a:r>
          </a:p>
          <a:p>
            <a:r>
              <a:rPr lang="cs-CZ" dirty="0">
                <a:highlight>
                  <a:srgbClr val="00FF00"/>
                </a:highlight>
              </a:rPr>
              <a:t>Finanční zdraví (u projektů nad 2 000 000 Kč způsobilých výdajů)*</a:t>
            </a:r>
          </a:p>
          <a:p>
            <a:r>
              <a:rPr lang="cs-CZ" dirty="0"/>
              <a:t>Prohlášení o zařazení podniku do kategorie mikro, MSP (</a:t>
            </a:r>
            <a:r>
              <a:rPr lang="cs-CZ" dirty="0" err="1"/>
              <a:t>fiche</a:t>
            </a:r>
            <a:r>
              <a:rPr lang="cs-CZ" dirty="0"/>
              <a:t> 4)</a:t>
            </a:r>
          </a:p>
          <a:p>
            <a:r>
              <a:rPr lang="cs-CZ" dirty="0"/>
              <a:t>Fotodokumentace aktuálního stavu (neplatí u mobilních strojů)</a:t>
            </a:r>
          </a:p>
          <a:p>
            <a:r>
              <a:rPr lang="cs-CZ" dirty="0"/>
              <a:t>identifikace příjemců dotací</a:t>
            </a:r>
          </a:p>
          <a:p>
            <a:r>
              <a:rPr lang="cs-CZ" dirty="0">
                <a:solidFill>
                  <a:srgbClr val="FF0000"/>
                </a:solidFill>
              </a:rPr>
              <a:t>Přílohy stanovené MAS – viz Fiche</a:t>
            </a:r>
          </a:p>
          <a:p>
            <a:endParaRPr lang="cs-CZ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D3A0DD0-76CB-2765-2E11-9E064593C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2241DB7-B459-13DF-94D9-61EEF9907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127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859D7-C746-4DEF-AD4E-6E2ABA68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dirty="0"/>
              <a:t>Fiche č. 4   </a:t>
            </a:r>
            <a:r>
              <a:rPr lang="cs-CZ" sz="3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Podpora malých a středních podniků v MAS Třešťsko</a:t>
            </a:r>
            <a:endParaRPr lang="cs-CZ" sz="3200" u="sng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C0166-C818-4C56-94A3-4C59CB05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690688"/>
            <a:ext cx="10904621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Podporované aktivity:</a:t>
            </a:r>
            <a:endParaRPr lang="cs-CZ" sz="2900" dirty="0"/>
          </a:p>
          <a:p>
            <a:r>
              <a:rPr lang="cs-CZ" sz="2900" dirty="0"/>
              <a:t>Zemědělské podnikání </a:t>
            </a:r>
          </a:p>
          <a:p>
            <a:r>
              <a:rPr lang="pl-PL" sz="2900" dirty="0"/>
              <a:t>Zpracování a uvádění na trh produktů </a:t>
            </a:r>
          </a:p>
          <a:p>
            <a:r>
              <a:rPr lang="cs-CZ" sz="2900" dirty="0"/>
              <a:t>Lesnické podnikání </a:t>
            </a:r>
          </a:p>
          <a:p>
            <a:r>
              <a:rPr lang="cs-CZ" sz="2900" dirty="0"/>
              <a:t>Nezemědělské podnikání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Oprávnění žadatelé</a:t>
            </a:r>
          </a:p>
          <a:p>
            <a:pPr lvl="1"/>
            <a:r>
              <a:rPr lang="cs-CZ" dirty="0"/>
              <a:t>Podnikatelské subjekty splňující definici malého a středního podniku. 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/>
              <a:t>Výše dotace: </a:t>
            </a:r>
          </a:p>
          <a:p>
            <a:pPr lvl="1"/>
            <a:r>
              <a:rPr lang="cs-CZ" dirty="0"/>
              <a:t>40 %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D63CDE-203E-4A68-B4C4-C2D43FB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2C2-937F-45A0-9355-9C19000C26A8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333BFB3-FE71-830E-E671-DB091691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154D54A-DBBA-7DC0-1821-7E3F438AC8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14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8B0C4-4655-41FD-8BCC-BAB2B97A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a) Zemědělské podnikání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7C9DA-BCEF-4048-A341-5ED6BBA7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zemědělské podnikání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pro živočišnou výrobu jako výstavba a rekonstrukce ustájovacích prostor a chovatelských zařízení, skladovacích prostor pro krmiva a druhotné produkty živočišné výroby,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pro rostlinnou výrobu jako posklizňová úprava, skladování a expedice rostlinné produkce, výstavba a rekonstrukce nosných konstrukcí sadů a chmelnic, výstavba a rekonstrukce skleníků, fóliovníků,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nákup mobilních strojů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mobilní oplocení pro pastevní areál.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1F0484-AB02-4798-8640-666F8287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9A6F7B7-8E9A-0190-97B2-A73286BA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17F71D-A494-63B3-6ED9-504BDE6C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66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8124D-62F0-440A-A25E-79139313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b) </a:t>
            </a:r>
            <a:r>
              <a:rPr lang="pl-PL" b="1" dirty="0"/>
              <a:t>Zpracování a uvádění na trh produktů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D385A-270A-453C-A613-6C4ECFB5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599178" cy="4530726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zpracování a uvádění produktů na trh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Jedná se např. o investice související s finální úpravou, balením a značením výrobků,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související se skladováním nejen surovin a výrobků, ale i druhotných surovin,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související s uváděním produktů na trh.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A619D0-77BA-46AA-B4B8-51499A68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F27F3B76-3E7C-7919-287B-2E2397AE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4E7F4F8-16F3-257E-7656-5091DAD68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31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775B1-3DCC-448B-9731-54D51760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c) Lesnické podnikání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FE9C0-2333-445E-B8E6-0C7F6E98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lesnické podnikání i pro hospodaření v lese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Jedná se např. o stroje a technologie (včetně koně a vleku za koně k vyvážení dříví) pro obnovu, výchovu a těžbu lesních porostů včetně dopravy dříví,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ke zpracování potěžebních zbytků,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pro přípravu půdy před zalesněním,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a zařízení pro údržbu a opravy lesních cest,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pro výrobu palivového dříví a pro pořez dříví. </a:t>
            </a:r>
          </a:p>
          <a:p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Traktor pouze s ochranou konstrukcí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B7C5DE-E3DA-4027-B086-2822B96F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0A1DDD6-5CE8-75D2-6916-FF75FF6E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034847-73C4-FB21-58B5-7C2696A2D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546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13766</TotalTime>
  <Words>2584</Words>
  <Application>Microsoft Office PowerPoint</Application>
  <PresentationFormat>Širokoúhlá obrazovka</PresentationFormat>
  <Paragraphs>281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Seminář pro žadatele </vt:lpstr>
      <vt:lpstr>Základní údaje o výzvě</vt:lpstr>
      <vt:lpstr>Přehled vyhlášených fichí a finanční alokace</vt:lpstr>
      <vt:lpstr>Základní podmínky Žádosti o dotaci (ŽoD) </vt:lpstr>
      <vt:lpstr>Povinné přílohy/Žádost o dotaci</vt:lpstr>
      <vt:lpstr>Fiche č. 4   Podpora malých a středních podniků v MAS Třešťsko</vt:lpstr>
      <vt:lpstr>a) Zemědělské podnikání </vt:lpstr>
      <vt:lpstr>b) Zpracování a uvádění na trh produktů </vt:lpstr>
      <vt:lpstr>c) Lesnické podnikání </vt:lpstr>
      <vt:lpstr>d) Nezemědělské podnikání </vt:lpstr>
      <vt:lpstr>Fiche 5 - ZÁKLADNÍ SLUŽBY A OBNOVA OBCÍ </vt:lpstr>
      <vt:lpstr>a) Kulturní, spolková a společenská zařízení, včetně komunitních center, center vzdělávání a knihoven </vt:lpstr>
      <vt:lpstr>b) Drobná infrastruktura a základní služby (zastávky veřejné dopravy, hřbitovy, dětská hřiště a sportoviště, prostory pro separaci odpadů, komunální technika včetně zázemí)  </vt:lpstr>
      <vt:lpstr>c) Drobné památky místního významu </vt:lpstr>
      <vt:lpstr>d) Školská zařízení (zařízení školního stravování, školní sportoviště/tělocvičny a venkovní prostory) </vt:lpstr>
      <vt:lpstr>www.mastrestsko.cz</vt:lpstr>
      <vt:lpstr>Portál Farmáře 1/2</vt:lpstr>
      <vt:lpstr>Portál Farmáře 2/2 - www.szif.cz</vt:lpstr>
      <vt:lpstr>Postup pro podání ŽoD na MAS</vt:lpstr>
      <vt:lpstr>Postup administrace Žádosti o dotaci</vt:lpstr>
      <vt:lpstr>Prezentace aplikace PowerPoint</vt:lpstr>
      <vt:lpstr>Povinnosti žadatele/příjemce</vt:lpstr>
      <vt:lpstr>Povinnosti žadatele/příjemce</vt:lpstr>
      <vt:lpstr>Zakázky SZP</vt:lpstr>
      <vt:lpstr>Rozdělení zakázek dle přepokládané hodnoty</vt:lpstr>
      <vt:lpstr>Cenový marketing</vt:lpstr>
      <vt:lpstr>CENOVÝ MARKETING /VŘ/ZŘ </vt:lpstr>
      <vt:lpstr>Monitorovací zprávy</vt:lpstr>
      <vt:lpstr>Časté chyby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</dc:title>
  <dc:creator>MAS</dc:creator>
  <cp:lastModifiedBy>Ing. Tomáš Burian</cp:lastModifiedBy>
  <cp:revision>151</cp:revision>
  <cp:lastPrinted>2024-06-12T12:01:25Z</cp:lastPrinted>
  <dcterms:created xsi:type="dcterms:W3CDTF">2017-06-06T11:11:42Z</dcterms:created>
  <dcterms:modified xsi:type="dcterms:W3CDTF">2026-02-03T08:33:08Z</dcterms:modified>
</cp:coreProperties>
</file>